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slideLayouts/slideLayout6.xml" ContentType="application/vnd.openxmlformats-officedocument.presentationml.slideLayout+xml"/>
  <Override PartName="/ppt/theme/theme3.xml" ContentType="application/vnd.openxmlformats-officedocument.them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4"/>
    <p:sldMasterId id="2147483697" r:id="rId5"/>
    <p:sldMasterId id="2147483695" r:id="rId6"/>
    <p:sldMasterId id="2147483684" r:id="rId7"/>
  </p:sldMasterIdLst>
  <p:notesMasterIdLst>
    <p:notesMasterId r:id="rId23"/>
  </p:notesMasterIdLst>
  <p:handoutMasterIdLst>
    <p:handoutMasterId r:id="rId24"/>
  </p:handoutMasterIdLst>
  <p:sldIdLst>
    <p:sldId id="271" r:id="rId8"/>
    <p:sldId id="272" r:id="rId9"/>
    <p:sldId id="259" r:id="rId10"/>
    <p:sldId id="269" r:id="rId11"/>
    <p:sldId id="270" r:id="rId12"/>
    <p:sldId id="273" r:id="rId13"/>
    <p:sldId id="261" r:id="rId14"/>
    <p:sldId id="276" r:id="rId15"/>
    <p:sldId id="274" r:id="rId16"/>
    <p:sldId id="267" r:id="rId17"/>
    <p:sldId id="260" r:id="rId18"/>
    <p:sldId id="275" r:id="rId19"/>
    <p:sldId id="264" r:id="rId20"/>
    <p:sldId id="277" r:id="rId21"/>
    <p:sldId id="265"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Before the session" id="{9248E0E9-B469-42C5-B521-34DBB63F9E0C}">
          <p14:sldIdLst>
            <p14:sldId id="271"/>
            <p14:sldId id="272"/>
            <p14:sldId id="259"/>
            <p14:sldId id="269"/>
            <p14:sldId id="270"/>
          </p14:sldIdLst>
        </p14:section>
        <p14:section name="The session" id="{9BCE8471-468A-4538-82B3-E4E62B0A593E}">
          <p14:sldIdLst>
            <p14:sldId id="273"/>
            <p14:sldId id="261"/>
            <p14:sldId id="276"/>
            <p14:sldId id="274"/>
            <p14:sldId id="267"/>
            <p14:sldId id="260"/>
            <p14:sldId id="275"/>
            <p14:sldId id="264"/>
            <p14:sldId id="277"/>
            <p14:sldId id="265"/>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46297"/>
    <a:srgbClr val="000000"/>
    <a:srgbClr val="3B2B46"/>
    <a:srgbClr val="FFFFFF"/>
    <a:srgbClr val="346296"/>
    <a:srgbClr val="E6466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853DA53-0C4C-4F67-BDD8-DDAC101AFD44}" v="13" dt="2024-06-25T19:12:45.76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07" autoAdjust="0"/>
    <p:restoredTop sz="84499" autoAdjust="0"/>
  </p:normalViewPr>
  <p:slideViewPr>
    <p:cSldViewPr snapToGrid="0">
      <p:cViewPr varScale="1">
        <p:scale>
          <a:sx n="131" d="100"/>
          <a:sy n="131" d="100"/>
        </p:scale>
        <p:origin x="101" y="557"/>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p:scale>
          <a:sx n="200" d="100"/>
          <a:sy n="200" d="100"/>
        </p:scale>
        <p:origin x="1392" y="14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4.xml"/><Relationship Id="rId7" Type="http://schemas.openxmlformats.org/officeDocument/2006/relationships/slideMaster" Target="slideMasters/slideMaster4.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slide" Target="slides/slide13.xml"/><Relationship Id="rId29"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24" Type="http://schemas.openxmlformats.org/officeDocument/2006/relationships/handoutMaster" Target="handoutMasters/handoutMaster1.xml"/><Relationship Id="rId5" Type="http://schemas.openxmlformats.org/officeDocument/2006/relationships/slideMaster" Target="slideMasters/slideMaster2.xml"/><Relationship Id="rId15" Type="http://schemas.openxmlformats.org/officeDocument/2006/relationships/slide" Target="slides/slide8.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3.xml"/><Relationship Id="rId19" Type="http://schemas.openxmlformats.org/officeDocument/2006/relationships/slide" Target="slides/slide12.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a:extLst>
              <a:ext uri="{FF2B5EF4-FFF2-40B4-BE49-F238E27FC236}">
                <a16:creationId xmlns:a16="http://schemas.microsoft.com/office/drawing/2014/main" id="{ABDC4E67-8CB2-26CB-9842-22F9A691D93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Espace réservé de la date 2">
            <a:extLst>
              <a:ext uri="{FF2B5EF4-FFF2-40B4-BE49-F238E27FC236}">
                <a16:creationId xmlns:a16="http://schemas.microsoft.com/office/drawing/2014/main" id="{CE31EB5F-53B0-CDA3-72A4-3FA9BE40D0E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440670-43D7-400A-ABC5-B69E064DBB37}" type="datetimeFigureOut">
              <a:rPr lang="en-GB" smtClean="0"/>
              <a:t>25/06/2024</a:t>
            </a:fld>
            <a:endParaRPr lang="en-GB"/>
          </a:p>
        </p:txBody>
      </p:sp>
      <p:sp>
        <p:nvSpPr>
          <p:cNvPr id="4" name="Espace réservé du pied de page 3">
            <a:extLst>
              <a:ext uri="{FF2B5EF4-FFF2-40B4-BE49-F238E27FC236}">
                <a16:creationId xmlns:a16="http://schemas.microsoft.com/office/drawing/2014/main" id="{00EB1E06-E4F0-A1A2-1EFB-AD58FA1AF7A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Espace réservé du numéro de diapositive 4">
            <a:extLst>
              <a:ext uri="{FF2B5EF4-FFF2-40B4-BE49-F238E27FC236}">
                <a16:creationId xmlns:a16="http://schemas.microsoft.com/office/drawing/2014/main" id="{47061963-6110-4C16-C593-C8C56E4881C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8274045-2E90-4839-9E75-1C1FCF04B584}" type="slidenum">
              <a:rPr lang="en-GB" smtClean="0"/>
              <a:t>‹#›</a:t>
            </a:fld>
            <a:endParaRPr lang="en-GB"/>
          </a:p>
        </p:txBody>
      </p:sp>
    </p:spTree>
    <p:extLst>
      <p:ext uri="{BB962C8B-B14F-4D97-AF65-F5344CB8AC3E}">
        <p14:creationId xmlns:p14="http://schemas.microsoft.com/office/powerpoint/2010/main" val="2140183071"/>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1B03A4-75C9-4E3D-9183-2102CA9AEC33}" type="datetimeFigureOut">
              <a:rPr lang="en-GB" smtClean="0"/>
              <a:t>25/06/2024</a:t>
            </a:fld>
            <a:endParaRPr lang="en-GB"/>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GB"/>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7839206-A81D-4F76-8486-302187992F73}" type="slidenum">
              <a:rPr lang="en-GB" smtClean="0"/>
              <a:t>‹#›</a:t>
            </a:fld>
            <a:endParaRPr lang="en-GB"/>
          </a:p>
        </p:txBody>
      </p:sp>
    </p:spTree>
    <p:extLst>
      <p:ext uri="{BB962C8B-B14F-4D97-AF65-F5344CB8AC3E}">
        <p14:creationId xmlns:p14="http://schemas.microsoft.com/office/powerpoint/2010/main" val="32308071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en.wikipedia.org/wiki/High-bandwidth_Digital_Content_Protection" TargetMode="External"/><Relationship Id="rId2" Type="http://schemas.openxmlformats.org/officeDocument/2006/relationships/slide" Target="../slides/slide1.xml"/><Relationship Id="rId1" Type="http://schemas.openxmlformats.org/officeDocument/2006/relationships/notesMaster" Target="../notesMasters/notesMaster1.xml"/><Relationship Id="rId5" Type="http://schemas.openxmlformats.org/officeDocument/2006/relationships/hyperlink" Target="https://vimeo.com/thorstenbutz/byourself" TargetMode="External"/><Relationship Id="rId4" Type="http://schemas.openxmlformats.org/officeDocument/2006/relationships/image" Target="../media/image8.png"/></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a:xfrm>
            <a:off x="685800" y="4400549"/>
            <a:ext cx="2743200" cy="4467225"/>
          </a:xfrm>
        </p:spPr>
        <p:txBody>
          <a:bodyPr/>
          <a:lstStyle/>
          <a:p>
            <a:pPr>
              <a:lnSpc>
                <a:spcPct val="110000"/>
              </a:lnSpc>
            </a:pPr>
            <a:r>
              <a:rPr lang="en-US" sz="900" b="1">
                <a:latin typeface="Aptos" panose="020B0004020202020204" pitchFamily="34" charset="0"/>
              </a:rPr>
              <a:t>The fine print (additional information)</a:t>
            </a:r>
          </a:p>
          <a:p>
            <a:pPr>
              <a:lnSpc>
                <a:spcPct val="110000"/>
              </a:lnSpc>
            </a:pPr>
            <a:endParaRPr lang="en-US" sz="900">
              <a:latin typeface="Aptos" panose="020B0004020202020204" pitchFamily="34" charset="0"/>
            </a:endParaRPr>
          </a:p>
          <a:p>
            <a:pPr>
              <a:lnSpc>
                <a:spcPct val="110000"/>
              </a:lnSpc>
            </a:pPr>
            <a:r>
              <a:rPr lang="en-US" sz="900">
                <a:latin typeface="Aptos" panose="020B0004020202020204" pitchFamily="34" charset="0"/>
              </a:rPr>
              <a:t>Why should you care about HDCP? </a:t>
            </a:r>
          </a:p>
          <a:p>
            <a:pPr>
              <a:lnSpc>
                <a:spcPct val="110000"/>
              </a:lnSpc>
            </a:pPr>
            <a:endParaRPr lang="en-US" sz="900">
              <a:latin typeface="Aptos" panose="020B0004020202020204" pitchFamily="34" charset="0"/>
            </a:endParaRPr>
          </a:p>
          <a:p>
            <a:pPr>
              <a:lnSpc>
                <a:spcPct val="110000"/>
              </a:lnSpc>
            </a:pPr>
            <a:r>
              <a:rPr lang="en-US" sz="900">
                <a:latin typeface="Aptos" panose="020B0004020202020204" pitchFamily="34" charset="0"/>
              </a:rPr>
              <a:t>"</a:t>
            </a:r>
            <a:r>
              <a:rPr lang="en-US" sz="900" i="1">
                <a:latin typeface="Aptos" panose="020B0004020202020204" pitchFamily="34" charset="0"/>
              </a:rPr>
              <a:t>High-bandwidth Digital Content Protection (HDCP) is a form of digital copy protection developed by Intel Corporation to prevent copying of digital audio and video content as it travels across connections. Types of connections include DisplayPort (DP), Digital Visual Interface (DVI), and High-Definition Multimedia Interface (HDMI), as well as less popular or now deprecated protocols like Gigabit Video Interface (GVIF) and Unified Display Interface (UDI).</a:t>
            </a:r>
            <a:r>
              <a:rPr lang="en-US" sz="900">
                <a:latin typeface="Aptos" panose="020B0004020202020204" pitchFamily="34" charset="0"/>
              </a:rPr>
              <a:t>"</a:t>
            </a:r>
          </a:p>
          <a:p>
            <a:pPr>
              <a:lnSpc>
                <a:spcPct val="110000"/>
              </a:lnSpc>
            </a:pPr>
            <a:r>
              <a:rPr lang="de-DE" sz="900">
                <a:latin typeface="Aptos" panose="020B0004020202020204" pitchFamily="34" charset="0"/>
                <a:hlinkClick r:id="rId3"/>
              </a:rPr>
              <a:t>https://en.wikipedia.org/wiki/High-bandwidth_Digital_Content_Protection</a:t>
            </a:r>
            <a:endParaRPr lang="de-DE" sz="900">
              <a:latin typeface="Aptos" panose="020B0004020202020204" pitchFamily="34" charset="0"/>
            </a:endParaRPr>
          </a:p>
          <a:p>
            <a:pPr>
              <a:lnSpc>
                <a:spcPct val="110000"/>
              </a:lnSpc>
            </a:pPr>
            <a:endParaRPr lang="de-DE" sz="900">
              <a:latin typeface="Aptos" panose="020B0004020202020204" pitchFamily="34" charset="0"/>
            </a:endParaRPr>
          </a:p>
          <a:p>
            <a:pPr>
              <a:lnSpc>
                <a:spcPct val="110000"/>
              </a:lnSpc>
            </a:pPr>
            <a:r>
              <a:rPr lang="de-DE" sz="900">
                <a:latin typeface="Aptos" panose="020B0004020202020204" pitchFamily="34" charset="0"/>
              </a:rPr>
              <a:t>Some notebooks ignore the HDCP standard, some vendors comply with the standard. Apple and Microsoft are somehow famous for strictly following the HDCP guidelines. Sadly, we will not be able to guarantee, that your session can be recorded in the latter case.</a:t>
            </a:r>
          </a:p>
          <a:p>
            <a:pPr>
              <a:lnSpc>
                <a:spcPct val="110000"/>
              </a:lnSpc>
            </a:pPr>
            <a:endParaRPr lang="de-DE" sz="900">
              <a:latin typeface="Aptos" panose="020B0004020202020204" pitchFamily="34" charset="0"/>
            </a:endParaRPr>
          </a:p>
          <a:p>
            <a:pPr>
              <a:lnSpc>
                <a:spcPct val="110000"/>
              </a:lnSpc>
            </a:pPr>
            <a:r>
              <a:rPr lang="de-DE" sz="900">
                <a:latin typeface="Aptos" panose="020B0004020202020204" pitchFamily="34" charset="0"/>
              </a:rPr>
              <a:t>But you can do simple things, to  overcome these problems. </a:t>
            </a:r>
            <a:r>
              <a:rPr lang="en-US" sz="900">
                <a:latin typeface="Aptos" panose="020B0004020202020204" pitchFamily="34" charset="0"/>
              </a:rPr>
              <a:t>It is also very likely that you presented with your notebook before. So you will know, if this worked fine.If you are in doubt and if the agenda allows, try a dry-run a day before and connect everything.</a:t>
            </a:r>
          </a:p>
          <a:p>
            <a:pPr>
              <a:lnSpc>
                <a:spcPct val="110000"/>
              </a:lnSpc>
            </a:pPr>
            <a:endParaRPr lang="en-US" sz="900">
              <a:latin typeface="Aptos" panose="020B0004020202020204" pitchFamily="34" charset="0"/>
            </a:endParaRPr>
          </a:p>
          <a:p>
            <a:pPr>
              <a:lnSpc>
                <a:spcPct val="110000"/>
              </a:lnSpc>
            </a:pPr>
            <a:endParaRPr lang="de-DE" sz="900">
              <a:latin typeface="Aptos" panose="020B0004020202020204" pitchFamily="34" charset="0"/>
            </a:endParaRPr>
          </a:p>
        </p:txBody>
      </p:sp>
      <p:sp>
        <p:nvSpPr>
          <p:cNvPr id="4" name="Foliennummernplatzhalter 3"/>
          <p:cNvSpPr>
            <a:spLocks noGrp="1"/>
          </p:cNvSpPr>
          <p:nvPr>
            <p:ph type="sldNum" sz="quarter" idx="5"/>
          </p:nvPr>
        </p:nvSpPr>
        <p:spPr/>
        <p:txBody>
          <a:bodyPr/>
          <a:lstStyle/>
          <a:p>
            <a:fld id="{A7839206-A81D-4F76-8486-302187992F73}" type="slidenum">
              <a:rPr lang="en-GB" smtClean="0"/>
              <a:t>1</a:t>
            </a:fld>
            <a:endParaRPr lang="en-GB"/>
          </a:p>
        </p:txBody>
      </p:sp>
      <p:pic>
        <p:nvPicPr>
          <p:cNvPr id="5" name="Grafik 4" descr="https://www.amazon.de/gp/product/B09F2N17H5/ref=ppx_yo_dt_b_asin_title_o09_s00">
            <a:extLst>
              <a:ext uri="{FF2B5EF4-FFF2-40B4-BE49-F238E27FC236}">
                <a16:creationId xmlns:a16="http://schemas.microsoft.com/office/drawing/2014/main" id="{E466A8E6-289E-2C4E-027A-1D532F5BF0BF}"/>
              </a:ext>
            </a:extLst>
          </p:cNvPr>
          <p:cNvPicPr>
            <a:picLocks noChangeAspect="1"/>
          </p:cNvPicPr>
          <p:nvPr/>
        </p:nvPicPr>
        <p:blipFill>
          <a:blip r:embed="rId4"/>
          <a:stretch>
            <a:fillRect/>
          </a:stretch>
        </p:blipFill>
        <p:spPr>
          <a:xfrm>
            <a:off x="3699256" y="5256530"/>
            <a:ext cx="2202687" cy="1967734"/>
          </a:xfrm>
          <a:prstGeom prst="rect">
            <a:avLst/>
          </a:prstGeom>
        </p:spPr>
      </p:pic>
      <p:sp>
        <p:nvSpPr>
          <p:cNvPr id="6" name="Notizenplatzhalter 2">
            <a:extLst>
              <a:ext uri="{FF2B5EF4-FFF2-40B4-BE49-F238E27FC236}">
                <a16:creationId xmlns:a16="http://schemas.microsoft.com/office/drawing/2014/main" id="{6C2E4E82-CC92-21BA-6CC9-5E1EC16B971C}"/>
              </a:ext>
            </a:extLst>
          </p:cNvPr>
          <p:cNvSpPr txBox="1">
            <a:spLocks/>
          </p:cNvSpPr>
          <p:nvPr/>
        </p:nvSpPr>
        <p:spPr>
          <a:xfrm>
            <a:off x="3429000" y="4400548"/>
            <a:ext cx="2743200" cy="4467225"/>
          </a:xfrm>
          <a:prstGeom prst="rect">
            <a:avLst/>
          </a:prstGeom>
        </p:spPr>
        <p:txBody>
          <a:bodyPr vert="horz" lIns="91440" tIns="45720" rIns="91440" bIns="45720" rtlCol="0"/>
          <a:lst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a:lstStyle>
          <a:p>
            <a:pPr>
              <a:lnSpc>
                <a:spcPct val="110000"/>
              </a:lnSpc>
            </a:pPr>
            <a:r>
              <a:rPr lang="en-US" sz="900">
                <a:latin typeface="Aptos" panose="020B0004020202020204" pitchFamily="34" charset="0"/>
              </a:rPr>
              <a:t>In general you can easily bypass HDCP restrictions with a cheap splitter (the cheaper the better), just like the one you see below. This is an example device that we bought for 16 euros (in Germany). </a:t>
            </a:r>
          </a:p>
          <a:p>
            <a:pPr>
              <a:lnSpc>
                <a:spcPct val="110000"/>
              </a:lnSpc>
            </a:pPr>
            <a:r>
              <a:rPr lang="en-US" sz="900">
                <a:latin typeface="Aptos" panose="020B0004020202020204" pitchFamily="34" charset="0"/>
              </a:rPr>
              <a:t>Ask us, we will lend you such a device. </a:t>
            </a: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r>
              <a:rPr lang="en-US" sz="900">
                <a:latin typeface="Aptos" panose="020B0004020202020204" pitchFamily="34" charset="0"/>
              </a:rPr>
              <a:t>		</a:t>
            </a: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r>
              <a:rPr lang="en-US" sz="900">
                <a:latin typeface="Aptos" panose="020B0004020202020204" pitchFamily="34" charset="0"/>
              </a:rPr>
              <a:t>Thorsten also gave a whole presentation about "Broadcasting yourself" -  easy steps to record yourself and create a (backup) session recording on your own. If you want to invest your time and dive deeper, take a look at his recordings and notes:</a:t>
            </a:r>
            <a:endParaRPr lang="de-DE" sz="900">
              <a:latin typeface="Aptos" panose="020B0004020202020204" pitchFamily="34" charset="0"/>
            </a:endParaRPr>
          </a:p>
          <a:p>
            <a:pPr>
              <a:lnSpc>
                <a:spcPct val="110000"/>
              </a:lnSpc>
              <a:spcAft>
                <a:spcPts val="1000"/>
              </a:spcAft>
            </a:pPr>
            <a:r>
              <a:rPr lang="de-DE" sz="900">
                <a:latin typeface="Aptos" panose="020B0004020202020204" pitchFamily="34" charset="0"/>
                <a:hlinkClick r:id="rId5"/>
              </a:rPr>
              <a:t>https://vimeo.com/thorstenbutz/byourself</a:t>
            </a:r>
            <a:endParaRPr lang="de-DE" sz="900">
              <a:latin typeface="Aptos" panose="020B0004020202020204" pitchFamily="34" charset="0"/>
            </a:endParaRPr>
          </a:p>
          <a:p>
            <a:pPr>
              <a:lnSpc>
                <a:spcPct val="110000"/>
              </a:lnSpc>
            </a:pPr>
            <a:r>
              <a:rPr lang="en-US" sz="900">
                <a:latin typeface="Aptos" panose="020B0004020202020204" pitchFamily="34" charset="0"/>
              </a:rPr>
              <a:t>This is of course completely voluntary, but perhaps you will find it helpful. </a:t>
            </a: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de-DE" sz="900">
              <a:latin typeface="Aptos" panose="020B0004020202020204" pitchFamily="34" charset="0"/>
            </a:endParaRPr>
          </a:p>
          <a:p>
            <a:pPr>
              <a:lnSpc>
                <a:spcPct val="110000"/>
              </a:lnSpc>
            </a:pPr>
            <a:endParaRPr lang="en-DE" sz="900">
              <a:latin typeface="Aptos" panose="020B0004020202020204" pitchFamily="34" charset="0"/>
            </a:endParaRPr>
          </a:p>
        </p:txBody>
      </p:sp>
    </p:spTree>
    <p:extLst>
      <p:ext uri="{BB962C8B-B14F-4D97-AF65-F5344CB8AC3E}">
        <p14:creationId xmlns:p14="http://schemas.microsoft.com/office/powerpoint/2010/main" val="4140272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DE"/>
          </a:p>
        </p:txBody>
      </p:sp>
      <p:sp>
        <p:nvSpPr>
          <p:cNvPr id="4" name="Foliennummernplatzhalter 3"/>
          <p:cNvSpPr>
            <a:spLocks noGrp="1"/>
          </p:cNvSpPr>
          <p:nvPr>
            <p:ph type="sldNum" sz="quarter" idx="5"/>
          </p:nvPr>
        </p:nvSpPr>
        <p:spPr/>
        <p:txBody>
          <a:bodyPr/>
          <a:lstStyle/>
          <a:p>
            <a:fld id="{A7839206-A81D-4F76-8486-302187992F73}" type="slidenum">
              <a:rPr lang="en-GB" smtClean="0"/>
              <a:t>2</a:t>
            </a:fld>
            <a:endParaRPr lang="en-GB"/>
          </a:p>
        </p:txBody>
      </p:sp>
    </p:spTree>
    <p:extLst>
      <p:ext uri="{BB962C8B-B14F-4D97-AF65-F5344CB8AC3E}">
        <p14:creationId xmlns:p14="http://schemas.microsoft.com/office/powerpoint/2010/main" val="3020269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DE"/>
          </a:p>
        </p:txBody>
      </p:sp>
      <p:sp>
        <p:nvSpPr>
          <p:cNvPr id="4" name="Foliennummernplatzhalter 3"/>
          <p:cNvSpPr>
            <a:spLocks noGrp="1"/>
          </p:cNvSpPr>
          <p:nvPr>
            <p:ph type="sldNum" sz="quarter" idx="5"/>
          </p:nvPr>
        </p:nvSpPr>
        <p:spPr/>
        <p:txBody>
          <a:bodyPr/>
          <a:lstStyle/>
          <a:p>
            <a:fld id="{A7839206-A81D-4F76-8486-302187992F73}" type="slidenum">
              <a:rPr lang="en-GB" smtClean="0"/>
              <a:t>3</a:t>
            </a:fld>
            <a:endParaRPr lang="en-GB"/>
          </a:p>
        </p:txBody>
      </p:sp>
    </p:spTree>
    <p:extLst>
      <p:ext uri="{BB962C8B-B14F-4D97-AF65-F5344CB8AC3E}">
        <p14:creationId xmlns:p14="http://schemas.microsoft.com/office/powerpoint/2010/main" val="41985348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DE"/>
          </a:p>
        </p:txBody>
      </p:sp>
      <p:sp>
        <p:nvSpPr>
          <p:cNvPr id="4" name="Foliennummernplatzhalter 3"/>
          <p:cNvSpPr>
            <a:spLocks noGrp="1"/>
          </p:cNvSpPr>
          <p:nvPr>
            <p:ph type="sldNum" sz="quarter" idx="5"/>
          </p:nvPr>
        </p:nvSpPr>
        <p:spPr/>
        <p:txBody>
          <a:bodyPr/>
          <a:lstStyle/>
          <a:p>
            <a:fld id="{A7839206-A81D-4F76-8486-302187992F73}" type="slidenum">
              <a:rPr lang="en-GB" smtClean="0"/>
              <a:t>4</a:t>
            </a:fld>
            <a:endParaRPr lang="en-GB"/>
          </a:p>
        </p:txBody>
      </p:sp>
    </p:spTree>
    <p:extLst>
      <p:ext uri="{BB962C8B-B14F-4D97-AF65-F5344CB8AC3E}">
        <p14:creationId xmlns:p14="http://schemas.microsoft.com/office/powerpoint/2010/main" val="188273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DE"/>
          </a:p>
        </p:txBody>
      </p:sp>
      <p:sp>
        <p:nvSpPr>
          <p:cNvPr id="4" name="Foliennummernplatzhalter 3"/>
          <p:cNvSpPr>
            <a:spLocks noGrp="1"/>
          </p:cNvSpPr>
          <p:nvPr>
            <p:ph type="sldNum" sz="quarter" idx="5"/>
          </p:nvPr>
        </p:nvSpPr>
        <p:spPr/>
        <p:txBody>
          <a:bodyPr/>
          <a:lstStyle/>
          <a:p>
            <a:fld id="{A7839206-A81D-4F76-8486-302187992F73}" type="slidenum">
              <a:rPr lang="en-GB" smtClean="0"/>
              <a:t>5</a:t>
            </a:fld>
            <a:endParaRPr lang="en-GB"/>
          </a:p>
        </p:txBody>
      </p:sp>
    </p:spTree>
    <p:extLst>
      <p:ext uri="{BB962C8B-B14F-4D97-AF65-F5344CB8AC3E}">
        <p14:creationId xmlns:p14="http://schemas.microsoft.com/office/powerpoint/2010/main" val="21667267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st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9103421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F9D26B-2105-B752-1559-A5E7E3580652}"/>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0CB2030-5E24-3C76-AF6E-BEABDB29D99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910EF88D-DEBE-FA6D-7C2B-49DE203B994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14530253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B0F04B-2070-B32A-26F9-689ACEB1798E}"/>
              </a:ext>
            </a:extLst>
          </p:cNvPr>
          <p:cNvSpPr>
            <a:spLocks noGrp="1"/>
          </p:cNvSpPr>
          <p:nvPr>
            <p:ph type="title"/>
          </p:nvPr>
        </p:nvSpPr>
        <p:spPr>
          <a:xfrm>
            <a:off x="839788" y="365125"/>
            <a:ext cx="9721532"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C4351C8F-389D-6D1D-529E-8F7B5D25615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27AB8FD-3AC0-420A-CD1A-4BB2C4DEB21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42E0881B-0B39-A9CB-08B8-7FA6C0D98A5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927CCB1-27F7-D503-AC18-183950FAE8E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22547285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1E4D49-1A5A-DFCF-8CA7-93B2889E2B5F}"/>
              </a:ext>
            </a:extLst>
          </p:cNvPr>
          <p:cNvSpPr>
            <a:spLocks noGrp="1"/>
          </p:cNvSpPr>
          <p:nvPr>
            <p:ph type="title"/>
          </p:nvPr>
        </p:nvSpPr>
        <p:spPr/>
        <p:txBody>
          <a:bodyPr/>
          <a:lstStyle/>
          <a:p>
            <a:r>
              <a:rPr lang="en-US"/>
              <a:t>Click to edit Master title style</a:t>
            </a:r>
            <a:endParaRPr lang="en-GB"/>
          </a:p>
        </p:txBody>
      </p:sp>
    </p:spTree>
    <p:extLst>
      <p:ext uri="{BB962C8B-B14F-4D97-AF65-F5344CB8AC3E}">
        <p14:creationId xmlns:p14="http://schemas.microsoft.com/office/powerpoint/2010/main" val="116501982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09047082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F1FA22-F0C4-1510-0E4C-953C802C4EE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0786368D-1D41-F3F9-3D07-85EFF2CFBCE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8B83765E-1500-5380-7D29-9BED9AFAFC7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196413473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F19606-9316-A7A0-65BC-635A494F001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23637042-5D0D-C650-5659-376D12BF8F3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39EF090A-47F3-1576-D5A3-105EE33762E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30748974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33B042-3840-06BB-E1DF-E9094D81989E}"/>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DDCC1C5E-7112-083E-8A66-4B30A4DD391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30273646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only black">
    <p:bg>
      <p:bgPr>
        <a:solidFill>
          <a:srgbClr val="00000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23416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only blue">
    <p:bg>
      <p:bgPr>
        <a:solidFill>
          <a:srgbClr val="346297"/>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786150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only white">
    <p:spTree>
      <p:nvGrpSpPr>
        <p:cNvPr id="1" name=""/>
        <p:cNvGrpSpPr/>
        <p:nvPr/>
      </p:nvGrpSpPr>
      <p:grpSpPr>
        <a:xfrm>
          <a:off x="0" y="0"/>
          <a:ext cx="0" cy="0"/>
          <a:chOff x="0" y="0"/>
          <a:chExt cx="0" cy="0"/>
        </a:xfrm>
      </p:grpSpPr>
    </p:spTree>
    <p:extLst>
      <p:ext uri="{BB962C8B-B14F-4D97-AF65-F5344CB8AC3E}">
        <p14:creationId xmlns:p14="http://schemas.microsoft.com/office/powerpoint/2010/main" val="14016667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1st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2856592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isposition personnalisée">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044C786-AD10-7D88-1933-9D7659D256DF}"/>
              </a:ext>
            </a:extLst>
          </p:cNvPr>
          <p:cNvSpPr>
            <a:spLocks noGrp="1"/>
          </p:cNvSpPr>
          <p:nvPr>
            <p:ph idx="1"/>
          </p:nvPr>
        </p:nvSpPr>
        <p:spPr>
          <a:xfrm>
            <a:off x="3467314" y="1852863"/>
            <a:ext cx="7886486" cy="4324100"/>
          </a:xfrm>
          <a:prstGeom prst="rect">
            <a:avLst/>
          </a:prstGeom>
        </p:spPr>
        <p:txBody>
          <a:bodyPr vert="horz" lIns="91440" tIns="45720" rIns="91440" bIns="45720" rtlCol="0">
            <a:normAutofit/>
          </a:bodyPr>
          <a:lstStyle/>
          <a:p>
            <a:pPr lvl="0"/>
            <a:r>
              <a:rPr lang="en-US"/>
              <a:t>Your bio</a:t>
            </a:r>
            <a:endParaRPr lang="en-GB"/>
          </a:p>
        </p:txBody>
      </p:sp>
      <p:sp>
        <p:nvSpPr>
          <p:cNvPr id="4" name="Title Placeholder 1">
            <a:extLst>
              <a:ext uri="{FF2B5EF4-FFF2-40B4-BE49-F238E27FC236}">
                <a16:creationId xmlns:a16="http://schemas.microsoft.com/office/drawing/2014/main" id="{1BA7B894-6BCA-2B29-BA04-8AAB1735BFFD}"/>
              </a:ext>
            </a:extLst>
          </p:cNvPr>
          <p:cNvSpPr>
            <a:spLocks noGrp="1"/>
          </p:cNvSpPr>
          <p:nvPr>
            <p:ph type="title"/>
          </p:nvPr>
        </p:nvSpPr>
        <p:spPr>
          <a:xfrm>
            <a:off x="3467313" y="324853"/>
            <a:ext cx="7886485" cy="1325563"/>
          </a:xfrm>
          <a:prstGeom prst="rect">
            <a:avLst/>
          </a:prstGeom>
        </p:spPr>
        <p:txBody>
          <a:bodyPr vert="horz" lIns="91440" tIns="45720" rIns="91440" bIns="45720" rtlCol="0" anchor="ctr">
            <a:normAutofit/>
          </a:bodyPr>
          <a:lstStyle/>
          <a:p>
            <a:r>
              <a:rPr lang="en-US"/>
              <a:t>Speaker’s name</a:t>
            </a:r>
            <a:endParaRPr lang="en-GB"/>
          </a:p>
        </p:txBody>
      </p:sp>
    </p:spTree>
    <p:extLst>
      <p:ext uri="{BB962C8B-B14F-4D97-AF65-F5344CB8AC3E}">
        <p14:creationId xmlns:p14="http://schemas.microsoft.com/office/powerpoint/2010/main" val="16033740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3FF0C1-723F-8331-7203-2AD1CA30858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E200EBD9-8D5A-98D4-BC92-CE5E1C7560F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Tree>
    <p:extLst>
      <p:ext uri="{BB962C8B-B14F-4D97-AF65-F5344CB8AC3E}">
        <p14:creationId xmlns:p14="http://schemas.microsoft.com/office/powerpoint/2010/main" val="1417239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E3D202-8931-7832-6C93-86B82B68652B}"/>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625BBC0C-D418-7F75-653D-7BD01A94CBE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1328024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093987-4D9C-734A-F0DD-FA7C5E5BFDF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A48C8F2A-06F7-926F-11A3-0E18B5E0126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354760329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slideLayout" Target="../slideLayouts/slideLayout3.xml"/><Relationship Id="rId1" Type="http://schemas.openxmlformats.org/officeDocument/2006/relationships/slideLayout" Target="../slideLayouts/slideLayout2.xml"/><Relationship Id="rId5" Type="http://schemas.openxmlformats.org/officeDocument/2006/relationships/theme" Target="../theme/theme2.xml"/><Relationship Id="rId4" Type="http://schemas.openxmlformats.org/officeDocument/2006/relationships/slideLayout" Target="../slideLayouts/slideLayout5.xml"/></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3.xml"/><Relationship Id="rId1" Type="http://schemas.openxmlformats.org/officeDocument/2006/relationships/slideLayout" Target="../slideLayouts/slideLayout6.xml"/><Relationship Id="rId6" Type="http://schemas.microsoft.com/office/2007/relationships/hdphoto" Target="../media/hdphoto1.wdp"/><Relationship Id="rId5" Type="http://schemas.openxmlformats.org/officeDocument/2006/relationships/image" Target="../media/image5.png"/><Relationship Id="rId4" Type="http://schemas.openxmlformats.org/officeDocument/2006/relationships/image" Target="../media/image4.pn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14.xml"/><Relationship Id="rId13" Type="http://schemas.openxmlformats.org/officeDocument/2006/relationships/image" Target="../media/image6.png"/><Relationship Id="rId18" Type="http://schemas.microsoft.com/office/2007/relationships/hdphoto" Target="../media/hdphoto1.wdp"/><Relationship Id="rId3" Type="http://schemas.openxmlformats.org/officeDocument/2006/relationships/slideLayout" Target="../slideLayouts/slideLayout9.xml"/><Relationship Id="rId7" Type="http://schemas.openxmlformats.org/officeDocument/2006/relationships/slideLayout" Target="../slideLayouts/slideLayout13.xml"/><Relationship Id="rId12" Type="http://schemas.openxmlformats.org/officeDocument/2006/relationships/image" Target="../media/image1.png"/><Relationship Id="rId17" Type="http://schemas.openxmlformats.org/officeDocument/2006/relationships/image" Target="../media/image5.png"/><Relationship Id="rId2" Type="http://schemas.openxmlformats.org/officeDocument/2006/relationships/slideLayout" Target="../slideLayouts/slideLayout8.xml"/><Relationship Id="rId16"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slideLayout" Target="../slideLayouts/slideLayout12.xml"/><Relationship Id="rId11" Type="http://schemas.openxmlformats.org/officeDocument/2006/relationships/theme" Target="../theme/theme4.xml"/><Relationship Id="rId5" Type="http://schemas.openxmlformats.org/officeDocument/2006/relationships/slideLayout" Target="../slideLayouts/slideLayout11.xml"/><Relationship Id="rId15" Type="http://schemas.openxmlformats.org/officeDocument/2006/relationships/image" Target="../media/image3.png"/><Relationship Id="rId10" Type="http://schemas.openxmlformats.org/officeDocument/2006/relationships/slideLayout" Target="../slideLayouts/slideLayout16.xml"/><Relationship Id="rId4" Type="http://schemas.openxmlformats.org/officeDocument/2006/relationships/slideLayout" Target="../slideLayouts/slideLayout10.xml"/><Relationship Id="rId9" Type="http://schemas.openxmlformats.org/officeDocument/2006/relationships/slideLayout" Target="../slideLayouts/slideLayout15.xml"/><Relationship Id="rId14" Type="http://schemas.openxmlformats.org/officeDocument/2006/relationships/image" Target="../media/image7.sv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4" name="Image 13" descr="Une image contenant texte&#10;&#10;Description générée automatiquement">
            <a:extLst>
              <a:ext uri="{FF2B5EF4-FFF2-40B4-BE49-F238E27FC236}">
                <a16:creationId xmlns:a16="http://schemas.microsoft.com/office/drawing/2014/main" id="{46B6AA1A-3151-3AC2-83FB-1C6A4D626CEE}"/>
              </a:ext>
            </a:extLst>
          </p:cNvPr>
          <p:cNvPicPr>
            <a:picLocks noGrp="1" noRot="1" noChangeAspect="1" noMove="1" noResize="1" noEditPoints="1" noAdjustHandles="1" noChangeArrowheads="1" noChangeShapeType="1" noCrop="1"/>
          </p:cNvPicPr>
          <p:nvPr userDrawn="1"/>
        </p:nvPicPr>
        <p:blipFill>
          <a:blip r:embed="rId3">
            <a:extLst>
              <a:ext uri="{28A0092B-C50C-407E-A947-70E740481C1C}">
                <a14:useLocalDpi xmlns:a14="http://schemas.microsoft.com/office/drawing/2010/main" val="0"/>
              </a:ext>
            </a:extLst>
          </a:blip>
          <a:stretch>
            <a:fillRect/>
          </a:stretch>
        </p:blipFill>
        <p:spPr>
          <a:xfrm>
            <a:off x="1184" y="0"/>
            <a:ext cx="12189631" cy="6858000"/>
          </a:xfrm>
          <a:prstGeom prst="rect">
            <a:avLst/>
          </a:prstGeom>
        </p:spPr>
      </p:pic>
      <p:pic>
        <p:nvPicPr>
          <p:cNvPr id="3" name="Image 2">
            <a:extLst>
              <a:ext uri="{FF2B5EF4-FFF2-40B4-BE49-F238E27FC236}">
                <a16:creationId xmlns:a16="http://schemas.microsoft.com/office/drawing/2014/main" id="{E38E8CAF-D224-9556-511F-8D65E9383F2C}"/>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4010591" y="137310"/>
            <a:ext cx="4166241" cy="1426795"/>
          </a:xfrm>
          <a:prstGeom prst="rect">
            <a:avLst/>
          </a:prstGeom>
        </p:spPr>
      </p:pic>
      <p:pic>
        <p:nvPicPr>
          <p:cNvPr id="6" name="Image 5" descr="Une image contenant Graphique, graphisme, Police, conception&#10;&#10;Description générée automatiquement">
            <a:extLst>
              <a:ext uri="{FF2B5EF4-FFF2-40B4-BE49-F238E27FC236}">
                <a16:creationId xmlns:a16="http://schemas.microsoft.com/office/drawing/2014/main" id="{CCCA1A86-84F6-61BC-265D-986050007E3E}"/>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351859" y="6085270"/>
            <a:ext cx="2677091" cy="635445"/>
          </a:xfrm>
          <a:prstGeom prst="rect">
            <a:avLst/>
          </a:prstGeom>
        </p:spPr>
      </p:pic>
    </p:spTree>
    <p:extLst>
      <p:ext uri="{BB962C8B-B14F-4D97-AF65-F5344CB8AC3E}">
        <p14:creationId xmlns:p14="http://schemas.microsoft.com/office/powerpoint/2010/main" val="1739929472"/>
      </p:ext>
    </p:extLst>
  </p:cSld>
  <p:clrMap bg1="lt1" tx1="dk1" bg2="lt2" tx2="dk2" accent1="accent1" accent2="accent2" accent3="accent3" accent4="accent4" accent5="accent5" accent6="accent6" hlink="hlink" folHlink="folHlink"/>
  <p:sldLayoutIdLst>
    <p:sldLayoutId id="2147483649" r:id="rId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Titel 1">
            <a:extLst>
              <a:ext uri="{FF2B5EF4-FFF2-40B4-BE49-F238E27FC236}">
                <a16:creationId xmlns:a16="http://schemas.microsoft.com/office/drawing/2014/main" id="{427B60B6-58D4-7B9F-C29A-CE66AF93F596}"/>
              </a:ext>
            </a:extLst>
          </p:cNvPr>
          <p:cNvSpPr txBox="1">
            <a:spLocks/>
          </p:cNvSpPr>
          <p:nvPr userDrawn="1"/>
        </p:nvSpPr>
        <p:spPr>
          <a:xfrm>
            <a:off x="0" y="1"/>
            <a:ext cx="12192000" cy="6858000"/>
          </a:xfrm>
          <a:prstGeom prst="rect">
            <a:avLst/>
          </a:prstGeom>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de-DE" sz="25000">
                <a:latin typeface="Stencil" panose="040409050D0802020404" pitchFamily="82" charset="0"/>
              </a:rPr>
              <a:t> </a:t>
            </a:r>
            <a:endParaRPr lang="en-DE" sz="25000">
              <a:latin typeface="Stencil" panose="040409050D0802020404" pitchFamily="82" charset="0"/>
            </a:endParaRPr>
          </a:p>
        </p:txBody>
      </p:sp>
    </p:spTree>
    <p:extLst>
      <p:ext uri="{BB962C8B-B14F-4D97-AF65-F5344CB8AC3E}">
        <p14:creationId xmlns:p14="http://schemas.microsoft.com/office/powerpoint/2010/main" val="2018877621"/>
      </p:ext>
    </p:extLst>
  </p:cSld>
  <p:clrMap bg1="lt1" tx1="dk1" bg2="lt2" tx2="dk2" accent1="accent1" accent2="accent2" accent3="accent3" accent4="accent4" accent5="accent5" accent6="accent6" hlink="hlink" folHlink="folHlink"/>
  <p:sldLayoutIdLst>
    <p:sldLayoutId id="2147483698" r:id="rId1"/>
    <p:sldLayoutId id="2147483699" r:id="rId2"/>
    <p:sldLayoutId id="2147483700" r:id="rId3"/>
    <p:sldLayoutId id="2147483701"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Image 6" descr="Une image contenant texte&#10;&#10;Description générée automatiquement">
            <a:extLst>
              <a:ext uri="{FF2B5EF4-FFF2-40B4-BE49-F238E27FC236}">
                <a16:creationId xmlns:a16="http://schemas.microsoft.com/office/drawing/2014/main" id="{E6A8F4F5-7628-E9E8-23A7-09169C6794F7}"/>
              </a:ext>
            </a:extLst>
          </p:cNvPr>
          <p:cNvPicPr>
            <a:picLocks noGrp="1" noRot="1" noMove="1" noResize="1" noEditPoints="1" noAdjustHandles="1" noChangeArrowheads="1" noChangeShapeType="1" noCrop="1"/>
          </p:cNvPicPr>
          <p:nvPr userDrawn="1"/>
        </p:nvPicPr>
        <p:blipFill>
          <a:blip r:embed="rId3">
            <a:extLst>
              <a:ext uri="{28A0092B-C50C-407E-A947-70E740481C1C}">
                <a14:useLocalDpi xmlns:a14="http://schemas.microsoft.com/office/drawing/2010/main" val="0"/>
              </a:ext>
            </a:extLst>
          </a:blip>
          <a:stretch>
            <a:fillRect/>
          </a:stretch>
        </p:blipFill>
        <p:spPr>
          <a:xfrm>
            <a:off x="2369" y="0"/>
            <a:ext cx="12189631" cy="6858000"/>
          </a:xfrm>
          <a:prstGeom prst="rect">
            <a:avLst/>
          </a:prstGeom>
        </p:spPr>
      </p:pic>
      <p:pic>
        <p:nvPicPr>
          <p:cNvPr id="3" name="Image 9">
            <a:extLst>
              <a:ext uri="{FF2B5EF4-FFF2-40B4-BE49-F238E27FC236}">
                <a16:creationId xmlns:a16="http://schemas.microsoft.com/office/drawing/2014/main" id="{54E45145-DDF0-14D0-A743-954563B31E3D}"/>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6654403" y="6350334"/>
            <a:ext cx="360064" cy="384475"/>
          </a:xfrm>
          <a:prstGeom prst="rect">
            <a:avLst/>
          </a:prstGeom>
        </p:spPr>
      </p:pic>
      <p:sp>
        <p:nvSpPr>
          <p:cNvPr id="4" name="Espace réservé du numéro de diapositive 5">
            <a:extLst>
              <a:ext uri="{FF2B5EF4-FFF2-40B4-BE49-F238E27FC236}">
                <a16:creationId xmlns:a16="http://schemas.microsoft.com/office/drawing/2014/main" id="{BBAF9080-645D-EBBF-1C30-DCD9CBDAC6AE}"/>
              </a:ext>
            </a:extLst>
          </p:cNvPr>
          <p:cNvSpPr txBox="1">
            <a:spLocks/>
          </p:cNvSpPr>
          <p:nvPr userDrawn="1"/>
        </p:nvSpPr>
        <p:spPr>
          <a:xfrm>
            <a:off x="7001787" y="6335963"/>
            <a:ext cx="3900068"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b="1" dirty="0">
                <a:solidFill>
                  <a:srgbClr val="346296"/>
                </a:solidFill>
              </a:rPr>
              <a:t>@sassdawe@infosec.exchange</a:t>
            </a:r>
          </a:p>
        </p:txBody>
      </p:sp>
      <p:pic>
        <p:nvPicPr>
          <p:cNvPr id="5" name="Picture 4">
            <a:extLst>
              <a:ext uri="{FF2B5EF4-FFF2-40B4-BE49-F238E27FC236}">
                <a16:creationId xmlns:a16="http://schemas.microsoft.com/office/drawing/2014/main" id="{0EFAC03C-B15F-93E4-3D02-D0E9AB8DF14E}"/>
              </a:ext>
            </a:extLst>
          </p:cNvPr>
          <p:cNvPicPr>
            <a:picLocks noChangeAspect="1"/>
          </p:cNvPicPr>
          <p:nvPr userDrawn="1"/>
        </p:nvPicPr>
        <p:blipFill>
          <a:blip r:embed="rId5">
            <a:extLst>
              <a:ext uri="{BEBA8EAE-BF5A-486C-A8C5-ECC9F3942E4B}">
                <a14:imgProps xmlns:a14="http://schemas.microsoft.com/office/drawing/2010/main">
                  <a14:imgLayer r:embed="rId6">
                    <a14:imgEffect>
                      <a14:saturation sat="300000"/>
                    </a14:imgEffect>
                  </a14:imgLayer>
                </a14:imgProps>
              </a:ext>
            </a:extLst>
          </a:blip>
          <a:stretch>
            <a:fillRect/>
          </a:stretch>
        </p:blipFill>
        <p:spPr>
          <a:xfrm>
            <a:off x="6740403" y="6425838"/>
            <a:ext cx="207149" cy="232541"/>
          </a:xfrm>
          <a:prstGeom prst="rect">
            <a:avLst/>
          </a:prstGeom>
        </p:spPr>
      </p:pic>
    </p:spTree>
    <p:extLst>
      <p:ext uri="{BB962C8B-B14F-4D97-AF65-F5344CB8AC3E}">
        <p14:creationId xmlns:p14="http://schemas.microsoft.com/office/powerpoint/2010/main" val="1520531744"/>
      </p:ext>
    </p:extLst>
  </p:cSld>
  <p:clrMap bg1="lt1" tx1="dk1" bg2="lt2" tx2="dk2" accent1="accent1" accent2="accent2" accent3="accent3" accent4="accent4" accent5="accent5" accent6="accent6" hlink="hlink" folHlink="folHlink"/>
  <p:sldLayoutIdLst>
    <p:sldLayoutId id="2147483696" r:id="rId1"/>
  </p:sldLayoutIdLst>
  <p:txStyles>
    <p:titleStyle>
      <a:lvl1pPr algn="l" defTabSz="914400" rtl="0" eaLnBrk="1" latinLnBrk="0" hangingPunct="1">
        <a:lnSpc>
          <a:spcPct val="90000"/>
        </a:lnSpc>
        <a:spcBef>
          <a:spcPct val="0"/>
        </a:spcBef>
        <a:buNone/>
        <a:defRPr lang="en-GB" sz="5400" b="1" kern="1200" dirty="0">
          <a:solidFill>
            <a:srgbClr val="3B2B46"/>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lang="en-GB" sz="3200" kern="1200" dirty="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Image 6" descr="Une image contenant texte&#10;&#10;Description générée automatiquement">
            <a:extLst>
              <a:ext uri="{FF2B5EF4-FFF2-40B4-BE49-F238E27FC236}">
                <a16:creationId xmlns:a16="http://schemas.microsoft.com/office/drawing/2014/main" id="{1B01AB94-EEA2-3211-2551-34A16625A107}"/>
              </a:ext>
            </a:extLst>
          </p:cNvPr>
          <p:cNvPicPr>
            <a:picLocks noGrp="1" noRot="1" noChangeAspect="1" noMove="1" noResize="1" noEditPoints="1" noAdjustHandles="1" noChangeArrowheads="1" noChangeShapeType="1" noCrop="1"/>
          </p:cNvPicPr>
          <p:nvPr userDrawn="1"/>
        </p:nvPicPr>
        <p:blipFill>
          <a:blip r:embed="rId12">
            <a:extLst>
              <a:ext uri="{28A0092B-C50C-407E-A947-70E740481C1C}">
                <a14:useLocalDpi xmlns:a14="http://schemas.microsoft.com/office/drawing/2010/main" val="0"/>
              </a:ext>
            </a:extLst>
          </a:blip>
          <a:stretch>
            <a:fillRect/>
          </a:stretch>
        </p:blipFill>
        <p:spPr>
          <a:xfrm>
            <a:off x="2369" y="0"/>
            <a:ext cx="12189631" cy="6858000"/>
          </a:xfrm>
          <a:prstGeom prst="rect">
            <a:avLst/>
          </a:prstGeom>
        </p:spPr>
      </p:pic>
      <p:sp>
        <p:nvSpPr>
          <p:cNvPr id="2" name="Title Placeholder 1">
            <a:extLst>
              <a:ext uri="{FF2B5EF4-FFF2-40B4-BE49-F238E27FC236}">
                <a16:creationId xmlns:a16="http://schemas.microsoft.com/office/drawing/2014/main" id="{4157010D-0C09-8FBA-F719-A4ED7C3FC593}"/>
              </a:ext>
            </a:extLst>
          </p:cNvPr>
          <p:cNvSpPr>
            <a:spLocks noGrp="1"/>
          </p:cNvSpPr>
          <p:nvPr>
            <p:ph type="title"/>
          </p:nvPr>
        </p:nvSpPr>
        <p:spPr>
          <a:xfrm>
            <a:off x="838200" y="365125"/>
            <a:ext cx="973328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1BC054D6-CB61-3142-2199-DDEA2FD4839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pic>
        <p:nvPicPr>
          <p:cNvPr id="8" name="Graphique 7">
            <a:extLst>
              <a:ext uri="{FF2B5EF4-FFF2-40B4-BE49-F238E27FC236}">
                <a16:creationId xmlns:a16="http://schemas.microsoft.com/office/drawing/2014/main" id="{59BD5C5E-FB1B-A32E-1927-AB6A3C9A6664}"/>
              </a:ext>
            </a:extLst>
          </p:cNvPr>
          <p:cNvPicPr>
            <a:picLocks noChangeAspect="1"/>
          </p:cNvPicPr>
          <p:nvPr userDrawn="1"/>
        </p:nvPicPr>
        <p:blipFill>
          <a:blip r:embed="rId13">
            <a:extLst>
              <a:ext uri="{96DAC541-7B7A-43D3-8B79-37D633B846F1}">
                <asvg:svgBlip xmlns:asvg="http://schemas.microsoft.com/office/drawing/2016/SVG/main" r:embed="rId14"/>
              </a:ext>
            </a:extLst>
          </a:blip>
          <a:stretch>
            <a:fillRect/>
          </a:stretch>
        </p:blipFill>
        <p:spPr>
          <a:xfrm>
            <a:off x="10822738" y="196674"/>
            <a:ext cx="1062038" cy="904875"/>
          </a:xfrm>
          <a:prstGeom prst="rect">
            <a:avLst/>
          </a:prstGeom>
        </p:spPr>
      </p:pic>
      <p:pic>
        <p:nvPicPr>
          <p:cNvPr id="6" name="Image 5" descr="Une image contenant Graphique, graphisme, Police, conception&#10;&#10;Description générée automatiquement">
            <a:extLst>
              <a:ext uri="{FF2B5EF4-FFF2-40B4-BE49-F238E27FC236}">
                <a16:creationId xmlns:a16="http://schemas.microsoft.com/office/drawing/2014/main" id="{E930E345-9F23-9F70-8149-3EF195727FE3}"/>
              </a:ext>
            </a:extLst>
          </p:cNvPr>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10715325" y="1147877"/>
            <a:ext cx="1266793" cy="300691"/>
          </a:xfrm>
          <a:prstGeom prst="rect">
            <a:avLst/>
          </a:prstGeom>
        </p:spPr>
      </p:pic>
      <p:pic>
        <p:nvPicPr>
          <p:cNvPr id="4" name="Image 9">
            <a:extLst>
              <a:ext uri="{FF2B5EF4-FFF2-40B4-BE49-F238E27FC236}">
                <a16:creationId xmlns:a16="http://schemas.microsoft.com/office/drawing/2014/main" id="{7E739928-018B-C5A4-CF40-A9E07CEDFD80}"/>
              </a:ext>
            </a:extLst>
          </p:cNvPr>
          <p:cNvPicPr>
            <a:picLocks noChangeAspect="1"/>
          </p:cNvPicPr>
          <p:nvPr userDrawn="1"/>
        </p:nvPicPr>
        <p:blipFill>
          <a:blip r:embed="rId16">
            <a:extLst>
              <a:ext uri="{28A0092B-C50C-407E-A947-70E740481C1C}">
                <a14:useLocalDpi xmlns:a14="http://schemas.microsoft.com/office/drawing/2010/main" val="0"/>
              </a:ext>
            </a:extLst>
          </a:blip>
          <a:stretch>
            <a:fillRect/>
          </a:stretch>
        </p:blipFill>
        <p:spPr>
          <a:xfrm>
            <a:off x="6654403" y="6350334"/>
            <a:ext cx="360064" cy="384475"/>
          </a:xfrm>
          <a:prstGeom prst="rect">
            <a:avLst/>
          </a:prstGeom>
        </p:spPr>
      </p:pic>
      <p:sp>
        <p:nvSpPr>
          <p:cNvPr id="5" name="Espace réservé du numéro de diapositive 5">
            <a:extLst>
              <a:ext uri="{FF2B5EF4-FFF2-40B4-BE49-F238E27FC236}">
                <a16:creationId xmlns:a16="http://schemas.microsoft.com/office/drawing/2014/main" id="{DBE3BF43-FE38-5C72-FE5D-EC12D127FD6E}"/>
              </a:ext>
            </a:extLst>
          </p:cNvPr>
          <p:cNvSpPr txBox="1">
            <a:spLocks/>
          </p:cNvSpPr>
          <p:nvPr userDrawn="1"/>
        </p:nvSpPr>
        <p:spPr>
          <a:xfrm>
            <a:off x="7001787" y="6335963"/>
            <a:ext cx="3900068"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b="1" dirty="0">
                <a:solidFill>
                  <a:srgbClr val="346296"/>
                </a:solidFill>
              </a:rPr>
              <a:t>@sassdawe@infosec.exchange</a:t>
            </a:r>
          </a:p>
        </p:txBody>
      </p:sp>
      <p:pic>
        <p:nvPicPr>
          <p:cNvPr id="9" name="Picture 8">
            <a:extLst>
              <a:ext uri="{FF2B5EF4-FFF2-40B4-BE49-F238E27FC236}">
                <a16:creationId xmlns:a16="http://schemas.microsoft.com/office/drawing/2014/main" id="{F2048537-4BDC-0B3D-5B76-6AF8F6A38D4A}"/>
              </a:ext>
            </a:extLst>
          </p:cNvPr>
          <p:cNvPicPr>
            <a:picLocks noChangeAspect="1"/>
          </p:cNvPicPr>
          <p:nvPr userDrawn="1"/>
        </p:nvPicPr>
        <p:blipFill>
          <a:blip r:embed="rId17">
            <a:extLst>
              <a:ext uri="{BEBA8EAE-BF5A-486C-A8C5-ECC9F3942E4B}">
                <a14:imgProps xmlns:a14="http://schemas.microsoft.com/office/drawing/2010/main">
                  <a14:imgLayer r:embed="rId18">
                    <a14:imgEffect>
                      <a14:saturation sat="300000"/>
                    </a14:imgEffect>
                  </a14:imgLayer>
                </a14:imgProps>
              </a:ext>
            </a:extLst>
          </a:blip>
          <a:stretch>
            <a:fillRect/>
          </a:stretch>
        </p:blipFill>
        <p:spPr>
          <a:xfrm>
            <a:off x="6740403" y="6425838"/>
            <a:ext cx="207149" cy="232541"/>
          </a:xfrm>
          <a:prstGeom prst="rect">
            <a:avLst/>
          </a:prstGeom>
        </p:spPr>
      </p:pic>
    </p:spTree>
    <p:extLst>
      <p:ext uri="{BB962C8B-B14F-4D97-AF65-F5344CB8AC3E}">
        <p14:creationId xmlns:p14="http://schemas.microsoft.com/office/powerpoint/2010/main" val="2577699735"/>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Lst>
  <p:txStyles>
    <p:titleStyle>
      <a:lvl1pPr algn="l" defTabSz="914400" rtl="0" eaLnBrk="1" latinLnBrk="0" hangingPunct="1">
        <a:lnSpc>
          <a:spcPct val="90000"/>
        </a:lnSpc>
        <a:spcBef>
          <a:spcPct val="0"/>
        </a:spcBef>
        <a:buNone/>
        <a:defRPr sz="5400" b="1" kern="1200">
          <a:solidFill>
            <a:srgbClr val="3B2B46"/>
          </a:solidFill>
          <a:latin typeface="+mj-lt"/>
          <a:ea typeface="+mj-ea"/>
          <a:cs typeface="+mj-cs"/>
        </a:defRPr>
      </a:lvl1pPr>
    </p:titleStyle>
    <p:bodyStyle>
      <a:lvl1pPr marL="228600" indent="-228600" algn="l" defTabSz="914400" rtl="0" eaLnBrk="1" latinLnBrk="0" hangingPunct="1">
        <a:lnSpc>
          <a:spcPct val="90000"/>
        </a:lnSpc>
        <a:spcBef>
          <a:spcPts val="1000"/>
        </a:spcBef>
        <a:buFont typeface="Wingdings" panose="05000000000000000000" pitchFamily="2" charset="2"/>
        <a:buChar char="§"/>
        <a:defRPr sz="36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Wingdings" panose="05000000000000000000" pitchFamily="2" charset="2"/>
        <a:buChar char="§"/>
        <a:defRPr sz="3200" kern="1200">
          <a:solidFill>
            <a:srgbClr val="346297"/>
          </a:solidFill>
          <a:latin typeface="+mn-lt"/>
          <a:ea typeface="+mn-ea"/>
          <a:cs typeface="+mn-cs"/>
        </a:defRPr>
      </a:lvl2pPr>
      <a:lvl3pPr marL="1143000" indent="-228600" algn="l" defTabSz="914400" rtl="0" eaLnBrk="1" latinLnBrk="0" hangingPunct="1">
        <a:lnSpc>
          <a:spcPct val="90000"/>
        </a:lnSpc>
        <a:spcBef>
          <a:spcPts val="500"/>
        </a:spcBef>
        <a:buFont typeface="Wingdings" panose="05000000000000000000" pitchFamily="2" charset="2"/>
        <a:buChar char="§"/>
        <a:defRPr sz="2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Wingdings" panose="05000000000000000000" pitchFamily="2" charset="2"/>
        <a:buChar char="§"/>
        <a:defRPr sz="2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Wingdings" panose="05000000000000000000" pitchFamily="2" charset="2"/>
        <a:buChar char="§"/>
        <a:defRPr sz="2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feld 2">
            <a:extLst>
              <a:ext uri="{FF2B5EF4-FFF2-40B4-BE49-F238E27FC236}">
                <a16:creationId xmlns:a16="http://schemas.microsoft.com/office/drawing/2014/main" id="{A13D084F-E8FE-14E3-7A60-1AB8B95A44C2}"/>
              </a:ext>
            </a:extLst>
          </p:cNvPr>
          <p:cNvSpPr txBox="1"/>
          <p:nvPr/>
        </p:nvSpPr>
        <p:spPr>
          <a:xfrm>
            <a:off x="1046162" y="1057275"/>
            <a:ext cx="4892675" cy="5355762"/>
          </a:xfrm>
          <a:prstGeom prst="rect">
            <a:avLst/>
          </a:prstGeom>
          <a:noFill/>
        </p:spPr>
        <p:txBody>
          <a:bodyPr wrap="square" rtlCol="0">
            <a:spAutoFit/>
          </a:bodyPr>
          <a:lstStyle/>
          <a:p>
            <a:pPr>
              <a:lnSpc>
                <a:spcPct val="110000"/>
              </a:lnSpc>
            </a:pPr>
            <a:r>
              <a:rPr lang="en-US" sz="1600" dirty="0"/>
              <a:t>Dear Speaker, we are thrilled and honored to have you with us in Antwerp in 2024. Take your time and read this before you prepare your session. </a:t>
            </a:r>
          </a:p>
          <a:p>
            <a:pPr>
              <a:lnSpc>
                <a:spcPct val="110000"/>
              </a:lnSpc>
            </a:pPr>
            <a:endParaRPr lang="en-US" sz="1600" dirty="0"/>
          </a:p>
          <a:p>
            <a:pPr>
              <a:lnSpc>
                <a:spcPct val="110000"/>
              </a:lnSpc>
              <a:spcAft>
                <a:spcPts val="1000"/>
              </a:spcAft>
            </a:pPr>
            <a:r>
              <a:rPr lang="en-US" sz="1600" dirty="0"/>
              <a:t>Since most of you have been with us before, you will already know a lot about </a:t>
            </a:r>
            <a:r>
              <a:rPr lang="en-US" sz="1600" dirty="0" err="1"/>
              <a:t>PSConfEU</a:t>
            </a:r>
            <a:r>
              <a:rPr lang="en-US" sz="1600" dirty="0"/>
              <a:t>. You know that we try to capture all sessions carefully and publish your work on YouTube. </a:t>
            </a:r>
            <a:r>
              <a:rPr lang="en-US" sz="1600" b="1" u="sng" dirty="0"/>
              <a:t>There are a few easily avoidable stumbling blocks that we would like to draw your attention to: </a:t>
            </a:r>
          </a:p>
          <a:p>
            <a:pPr marL="285750" indent="-285750">
              <a:lnSpc>
                <a:spcPct val="110000"/>
              </a:lnSpc>
              <a:buClr>
                <a:srgbClr val="C00000"/>
              </a:buClr>
              <a:buFont typeface="Arial" panose="020B0604020202020204" pitchFamily="34" charset="0"/>
              <a:buChar char="•"/>
            </a:pPr>
            <a:r>
              <a:rPr lang="en-US" sz="1600" dirty="0"/>
              <a:t>Your screen resolution should be</a:t>
            </a:r>
            <a:br>
              <a:rPr lang="en-US" sz="1600" dirty="0"/>
            </a:br>
            <a:r>
              <a:rPr lang="en-US" sz="1600" dirty="0"/>
              <a:t>1920x1080 </a:t>
            </a:r>
            <a:r>
              <a:rPr lang="en-US" sz="1600" dirty="0" err="1"/>
              <a:t>px</a:t>
            </a:r>
            <a:r>
              <a:rPr lang="en-US" sz="1600" dirty="0"/>
              <a:t> (</a:t>
            </a:r>
            <a:r>
              <a:rPr lang="en-US" sz="1600" dirty="0" err="1"/>
              <a:t>FullHD</a:t>
            </a:r>
            <a:r>
              <a:rPr lang="en-US" sz="1600" dirty="0"/>
              <a:t>)</a:t>
            </a:r>
          </a:p>
          <a:p>
            <a:pPr marL="285750" indent="-285750">
              <a:lnSpc>
                <a:spcPct val="110000"/>
              </a:lnSpc>
              <a:buClr>
                <a:srgbClr val="C00000"/>
              </a:buClr>
              <a:buFont typeface="Arial" panose="020B0604020202020204" pitchFamily="34" charset="0"/>
              <a:buChar char="•"/>
            </a:pPr>
            <a:r>
              <a:rPr lang="en-US" sz="1600" dirty="0"/>
              <a:t>You should provide a full size HDMI socket</a:t>
            </a:r>
          </a:p>
          <a:p>
            <a:pPr marL="285750" indent="-285750">
              <a:lnSpc>
                <a:spcPct val="110000"/>
              </a:lnSpc>
              <a:buClr>
                <a:srgbClr val="C00000"/>
              </a:buClr>
              <a:buFont typeface="Arial" panose="020B0604020202020204" pitchFamily="34" charset="0"/>
              <a:buChar char="•"/>
            </a:pPr>
            <a:r>
              <a:rPr lang="en-US" sz="1600" dirty="0"/>
              <a:t>Mirror your screen</a:t>
            </a:r>
          </a:p>
          <a:p>
            <a:pPr marL="285750" indent="-285750">
              <a:lnSpc>
                <a:spcPct val="110000"/>
              </a:lnSpc>
              <a:buClr>
                <a:srgbClr val="C00000"/>
              </a:buClr>
              <a:buFont typeface="Arial" panose="020B0604020202020204" pitchFamily="34" charset="0"/>
              <a:buChar char="•"/>
            </a:pPr>
            <a:r>
              <a:rPr lang="en-US" sz="1600" dirty="0"/>
              <a:t>Disable "Presenter View" in PowerPoint</a:t>
            </a:r>
          </a:p>
          <a:p>
            <a:pPr marL="285750" indent="-285750">
              <a:lnSpc>
                <a:spcPct val="110000"/>
              </a:lnSpc>
              <a:buClr>
                <a:srgbClr val="C00000"/>
              </a:buClr>
              <a:buFont typeface="Arial" panose="020B0604020202020204" pitchFamily="34" charset="0"/>
              <a:buChar char="•"/>
            </a:pPr>
            <a:r>
              <a:rPr lang="en-US" sz="1600" dirty="0"/>
              <a:t>Using MAC or Surface book? </a:t>
            </a:r>
            <a:br>
              <a:rPr lang="en-US" sz="1600" dirty="0"/>
            </a:br>
            <a:r>
              <a:rPr lang="en-US" sz="1600" dirty="0"/>
              <a:t>Be aware of HDCP!</a:t>
            </a:r>
          </a:p>
          <a:p>
            <a:pPr marL="285750" indent="-285750">
              <a:lnSpc>
                <a:spcPct val="110000"/>
              </a:lnSpc>
              <a:buFont typeface="Arial" panose="020B0604020202020204" pitchFamily="34" charset="0"/>
              <a:buChar char="•"/>
            </a:pPr>
            <a:endParaRPr lang="en-US" sz="1600" dirty="0"/>
          </a:p>
          <a:p>
            <a:pPr>
              <a:lnSpc>
                <a:spcPct val="110000"/>
              </a:lnSpc>
            </a:pPr>
            <a:endParaRPr lang="en-US" sz="1600" dirty="0"/>
          </a:p>
        </p:txBody>
      </p:sp>
      <p:sp>
        <p:nvSpPr>
          <p:cNvPr id="4" name="Rechteck 3">
            <a:extLst>
              <a:ext uri="{FF2B5EF4-FFF2-40B4-BE49-F238E27FC236}">
                <a16:creationId xmlns:a16="http://schemas.microsoft.com/office/drawing/2014/main" id="{CBA44082-0847-F389-B219-CBA49C7725C2}"/>
              </a:ext>
            </a:extLst>
          </p:cNvPr>
          <p:cNvSpPr/>
          <p:nvPr/>
        </p:nvSpPr>
        <p:spPr>
          <a:xfrm>
            <a:off x="0" y="0"/>
            <a:ext cx="889000" cy="6858000"/>
          </a:xfrm>
          <a:prstGeom prst="rect">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US" sz="4400">
                <a:latin typeface="Calibri" panose="020F0502020204030204" pitchFamily="34" charset="0"/>
                <a:ea typeface="Calibri" panose="020F0502020204030204" pitchFamily="34" charset="0"/>
                <a:cs typeface="Calibri" panose="020F0502020204030204" pitchFamily="34" charset="0"/>
              </a:rPr>
              <a:t>BURN AFTER READING</a:t>
            </a:r>
            <a:endParaRPr lang="en-DE" sz="4400">
              <a:latin typeface="Calibri" panose="020F0502020204030204" pitchFamily="34" charset="0"/>
              <a:ea typeface="Calibri" panose="020F0502020204030204" pitchFamily="34" charset="0"/>
              <a:cs typeface="Calibri" panose="020F0502020204030204" pitchFamily="34" charset="0"/>
            </a:endParaRPr>
          </a:p>
        </p:txBody>
      </p:sp>
      <p:sp>
        <p:nvSpPr>
          <p:cNvPr id="2" name="Textfeld 1">
            <a:extLst>
              <a:ext uri="{FF2B5EF4-FFF2-40B4-BE49-F238E27FC236}">
                <a16:creationId xmlns:a16="http://schemas.microsoft.com/office/drawing/2014/main" id="{A196BBFD-A430-8F6F-DBB7-52C55DB3DA2F}"/>
              </a:ext>
            </a:extLst>
          </p:cNvPr>
          <p:cNvSpPr txBox="1"/>
          <p:nvPr/>
        </p:nvSpPr>
        <p:spPr>
          <a:xfrm>
            <a:off x="5938836" y="663834"/>
            <a:ext cx="5972175" cy="6000040"/>
          </a:xfrm>
          <a:prstGeom prst="rect">
            <a:avLst/>
          </a:prstGeom>
          <a:noFill/>
        </p:spPr>
        <p:txBody>
          <a:bodyPr wrap="square" rtlCol="0">
            <a:spAutoFit/>
          </a:bodyPr>
          <a:lstStyle/>
          <a:p>
            <a:pPr>
              <a:lnSpc>
                <a:spcPct val="110000"/>
              </a:lnSpc>
              <a:spcAft>
                <a:spcPts val="800"/>
              </a:spcAft>
            </a:pPr>
            <a:r>
              <a:rPr lang="en-US" sz="1600" b="1" dirty="0" err="1">
                <a:highlight>
                  <a:srgbClr val="00FF00"/>
                </a:highlight>
              </a:rPr>
              <a:t>about_SlideDeck</a:t>
            </a:r>
            <a:endParaRPr lang="en-US" sz="1600" b="1" dirty="0">
              <a:highlight>
                <a:srgbClr val="00FF00"/>
              </a:highlight>
            </a:endParaRPr>
          </a:p>
          <a:p>
            <a:pPr>
              <a:lnSpc>
                <a:spcPct val="110000"/>
              </a:lnSpc>
            </a:pPr>
            <a:r>
              <a:rPr lang="en-US" sz="1600" dirty="0"/>
              <a:t>The actual presentation starts with slide 6 ("Session title"). The first five slides have a purely </a:t>
            </a:r>
            <a:r>
              <a:rPr lang="en-US" sz="1600" dirty="0" err="1"/>
              <a:t>organisational</a:t>
            </a:r>
            <a:r>
              <a:rPr lang="en-US" sz="1600" dirty="0"/>
              <a:t> purpose. During the break before your session, you should start the presentation with slide 2 ("Next up"), so that the audience knows that they are in the right room. It's fine if you start chatting with the audience during this break, </a:t>
            </a:r>
            <a:r>
              <a:rPr lang="en-US" sz="1600" b="1" dirty="0"/>
              <a:t>but</a:t>
            </a:r>
            <a:r>
              <a:rPr lang="en-US" sz="1600" dirty="0"/>
              <a:t> </a:t>
            </a:r>
            <a:r>
              <a:rPr lang="en-US" sz="1600" b="1" dirty="0"/>
              <a:t>we need a precise starting point for your presentation </a:t>
            </a:r>
            <a:r>
              <a:rPr lang="en-US" sz="1600" dirty="0"/>
              <a:t>in terms of editing your video. That means: </a:t>
            </a:r>
          </a:p>
          <a:p>
            <a:pPr>
              <a:lnSpc>
                <a:spcPct val="110000"/>
              </a:lnSpc>
            </a:pPr>
            <a:r>
              <a:rPr lang="en-US" sz="1600" dirty="0"/>
              <a:t>The recording of your presentation will start after the countdown. </a:t>
            </a:r>
            <a:r>
              <a:rPr lang="en-US" sz="1600" b="1" dirty="0"/>
              <a:t>Please  (RE)START talking after the countdown</a:t>
            </a:r>
            <a:r>
              <a:rPr lang="en-US" sz="1600" dirty="0"/>
              <a:t>, not during it! Otherwise your recording will start with a half sentence.  </a:t>
            </a:r>
          </a:p>
          <a:p>
            <a:pPr>
              <a:lnSpc>
                <a:spcPct val="110000"/>
              </a:lnSpc>
            </a:pPr>
            <a:r>
              <a:rPr lang="en-US" sz="1600" dirty="0"/>
              <a:t>It is not necessary to explicitly signal to the PA operator, this is your signal! </a:t>
            </a:r>
          </a:p>
          <a:p>
            <a:pPr>
              <a:lnSpc>
                <a:spcPct val="110000"/>
              </a:lnSpc>
            </a:pPr>
            <a:endParaRPr lang="en-US" sz="1600" dirty="0"/>
          </a:p>
          <a:p>
            <a:pPr>
              <a:lnSpc>
                <a:spcPct val="110000"/>
              </a:lnSpc>
            </a:pPr>
            <a:r>
              <a:rPr lang="en-US" sz="1600" dirty="0"/>
              <a:t>Finally, do you have to use this slide deck? </a:t>
            </a:r>
            <a:br>
              <a:rPr lang="en-US" sz="1600" dirty="0"/>
            </a:br>
            <a:r>
              <a:rPr lang="en-US" sz="1600" dirty="0"/>
              <a:t>No, you are free to present the way you like it. But you are asked </a:t>
            </a:r>
            <a:br>
              <a:rPr lang="en-US" sz="1600" dirty="0"/>
            </a:br>
            <a:r>
              <a:rPr lang="en-US" sz="1600" dirty="0"/>
              <a:t>to use the intro slides: countdown, session title, sponsor slide.</a:t>
            </a:r>
            <a:br>
              <a:rPr lang="en-US" sz="1600" dirty="0"/>
            </a:br>
            <a:r>
              <a:rPr lang="en-US" sz="1600" dirty="0"/>
              <a:t>Beyond that, use what is good for the cause – from no slides to sketches from your children, from </a:t>
            </a:r>
            <a:r>
              <a:rPr lang="en-US" sz="1600" dirty="0" err="1"/>
              <a:t>Jupyter</a:t>
            </a:r>
            <a:r>
              <a:rPr lang="en-US" sz="1600" dirty="0"/>
              <a:t> to $</a:t>
            </a:r>
            <a:r>
              <a:rPr lang="en-US" sz="1600" dirty="0" err="1"/>
              <a:t>youNameIt</a:t>
            </a:r>
            <a:r>
              <a:rPr lang="en-US" sz="1600" dirty="0"/>
              <a:t>. </a:t>
            </a:r>
          </a:p>
          <a:p>
            <a:pPr>
              <a:lnSpc>
                <a:spcPct val="110000"/>
              </a:lnSpc>
              <a:spcAft>
                <a:spcPts val="1000"/>
              </a:spcAft>
            </a:pPr>
            <a:r>
              <a:rPr lang="en-US" sz="1600" dirty="0"/>
              <a:t>You will find additional information in the notes below.</a:t>
            </a:r>
          </a:p>
          <a:p>
            <a:pPr>
              <a:lnSpc>
                <a:spcPct val="110000"/>
              </a:lnSpc>
            </a:pPr>
            <a:r>
              <a:rPr lang="en-US" sz="1600" i="1" dirty="0"/>
              <a:t>Sincerely, your hosts!</a:t>
            </a:r>
          </a:p>
        </p:txBody>
      </p:sp>
      <p:sp>
        <p:nvSpPr>
          <p:cNvPr id="5" name="Titel 4">
            <a:extLst>
              <a:ext uri="{FF2B5EF4-FFF2-40B4-BE49-F238E27FC236}">
                <a16:creationId xmlns:a16="http://schemas.microsoft.com/office/drawing/2014/main" id="{E2CFEAF8-3999-F242-E154-0BD39B8675DC}"/>
              </a:ext>
            </a:extLst>
          </p:cNvPr>
          <p:cNvSpPr>
            <a:spLocks noGrp="1"/>
          </p:cNvSpPr>
          <p:nvPr>
            <p:ph type="title" idx="4294967295"/>
          </p:nvPr>
        </p:nvSpPr>
        <p:spPr>
          <a:xfrm>
            <a:off x="1046161" y="66675"/>
            <a:ext cx="4892675" cy="662782"/>
          </a:xfrm>
          <a:prstGeom prst="rect">
            <a:avLst/>
          </a:prstGeom>
        </p:spPr>
        <p:txBody>
          <a:bodyPr/>
          <a:lstStyle/>
          <a:p>
            <a:r>
              <a:rPr lang="en-DE" sz="4200">
                <a:latin typeface="Calibri" panose="020F0502020204030204" pitchFamily="34" charset="0"/>
                <a:ea typeface="Calibri" panose="020F0502020204030204" pitchFamily="34" charset="0"/>
                <a:cs typeface="Calibri" panose="020F0502020204030204" pitchFamily="34" charset="0"/>
              </a:rPr>
              <a:t>R</a:t>
            </a:r>
            <a:r>
              <a:rPr lang="en-US" sz="4200">
                <a:latin typeface="Calibri" panose="020F0502020204030204" pitchFamily="34" charset="0"/>
                <a:ea typeface="Calibri" panose="020F0502020204030204" pitchFamily="34" charset="0"/>
                <a:cs typeface="Calibri" panose="020F0502020204030204" pitchFamily="34" charset="0"/>
              </a:rPr>
              <a:t>EADME</a:t>
            </a:r>
            <a:endParaRPr lang="en-DE" sz="420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8310957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2">
            <a:extLst>
              <a:ext uri="{FF2B5EF4-FFF2-40B4-BE49-F238E27FC236}">
                <a16:creationId xmlns:a16="http://schemas.microsoft.com/office/drawing/2014/main" id="{93312970-1382-905E-DF3A-5D367E6E7736}"/>
              </a:ext>
            </a:extLst>
          </p:cNvPr>
          <p:cNvSpPr txBox="1">
            <a:spLocks/>
          </p:cNvSpPr>
          <p:nvPr/>
        </p:nvSpPr>
        <p:spPr>
          <a:xfrm>
            <a:off x="3467314" y="1852863"/>
            <a:ext cx="7886486" cy="43241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lang="en-GB" sz="3200" kern="1200" dirty="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
            </a:pPr>
            <a:r>
              <a:rPr lang="en-US" dirty="0"/>
              <a:t>Security Engineer at Switch</a:t>
            </a:r>
          </a:p>
          <a:p>
            <a:pPr>
              <a:buFont typeface="Wingdings" panose="05000000000000000000" pitchFamily="2" charset="2"/>
              <a:buChar char="§"/>
            </a:pPr>
            <a:r>
              <a:rPr lang="en-US" dirty="0"/>
              <a:t>Former SRE</a:t>
            </a:r>
          </a:p>
          <a:p>
            <a:pPr>
              <a:buFont typeface="Wingdings" panose="05000000000000000000" pitchFamily="2" charset="2"/>
              <a:buChar char="§"/>
            </a:pPr>
            <a:r>
              <a:rPr lang="en-US" dirty="0"/>
              <a:t>Recovering SharePoint Architect</a:t>
            </a:r>
          </a:p>
          <a:p>
            <a:pPr>
              <a:buFont typeface="Wingdings" panose="05000000000000000000" pitchFamily="2" charset="2"/>
              <a:buChar char="§"/>
            </a:pPr>
            <a:r>
              <a:rPr lang="en-US" dirty="0"/>
              <a:t>Still dreams about Kerberos</a:t>
            </a:r>
          </a:p>
          <a:p>
            <a:pPr>
              <a:buFont typeface="Wingdings" panose="05000000000000000000" pitchFamily="2" charset="2"/>
              <a:buChar char="§"/>
            </a:pPr>
            <a:r>
              <a:rPr lang="en-US" dirty="0"/>
              <a:t>Screams at the cloud</a:t>
            </a:r>
          </a:p>
          <a:p>
            <a:pPr>
              <a:buFont typeface="Wingdings" panose="05000000000000000000" pitchFamily="2" charset="2"/>
              <a:buChar char="§"/>
            </a:pPr>
            <a:r>
              <a:rPr lang="en-US" dirty="0"/>
              <a:t>Relationship with Git is complicated</a:t>
            </a:r>
          </a:p>
          <a:p>
            <a:pPr>
              <a:buFont typeface="Wingdings" panose="05000000000000000000" pitchFamily="2" charset="2"/>
              <a:buChar char="§"/>
            </a:pPr>
            <a:r>
              <a:rPr lang="en-US" dirty="0"/>
              <a:t>Will tell you Notebooks are awesome</a:t>
            </a:r>
          </a:p>
        </p:txBody>
      </p:sp>
      <p:pic>
        <p:nvPicPr>
          <p:cNvPr id="7" name="Image 6">
            <a:extLst>
              <a:ext uri="{FF2B5EF4-FFF2-40B4-BE49-F238E27FC236}">
                <a16:creationId xmlns:a16="http://schemas.microsoft.com/office/drawing/2014/main" id="{E0497245-7D7D-1C42-5E95-91C0ECE73AD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0527" y="324853"/>
            <a:ext cx="3008627" cy="3462940"/>
          </a:xfrm>
          <a:prstGeom prst="rect">
            <a:avLst/>
          </a:prstGeom>
          <a:ln>
            <a:noFill/>
          </a:ln>
          <a:effectLst>
            <a:outerShdw blurRad="292100" dist="139700" dir="2700000" algn="tl" rotWithShape="0">
              <a:srgbClr val="333333">
                <a:alpha val="65000"/>
              </a:srgbClr>
            </a:outerShdw>
          </a:effectLst>
        </p:spPr>
      </p:pic>
      <p:sp>
        <p:nvSpPr>
          <p:cNvPr id="2" name="Titel 1">
            <a:extLst>
              <a:ext uri="{FF2B5EF4-FFF2-40B4-BE49-F238E27FC236}">
                <a16:creationId xmlns:a16="http://schemas.microsoft.com/office/drawing/2014/main" id="{B63F84C9-7486-D81C-EDE7-12CE856D5B81}"/>
              </a:ext>
            </a:extLst>
          </p:cNvPr>
          <p:cNvSpPr>
            <a:spLocks noGrp="1"/>
          </p:cNvSpPr>
          <p:nvPr>
            <p:ph type="title"/>
          </p:nvPr>
        </p:nvSpPr>
        <p:spPr>
          <a:xfrm>
            <a:off x="3467312" y="324852"/>
            <a:ext cx="7886485" cy="1325563"/>
          </a:xfrm>
        </p:spPr>
        <p:txBody>
          <a:bodyPr>
            <a:normAutofit/>
          </a:bodyPr>
          <a:lstStyle/>
          <a:p>
            <a:r>
              <a:rPr lang="en-US" sz="6600" dirty="0">
                <a:solidFill>
                  <a:srgbClr val="346296"/>
                </a:solidFill>
                <a:latin typeface="+mn-lt"/>
                <a:ea typeface="+mn-ea"/>
                <a:cs typeface="+mn-cs"/>
              </a:rPr>
              <a:t>David Sass</a:t>
            </a:r>
            <a:endParaRPr lang="en-DE" sz="6600" dirty="0">
              <a:solidFill>
                <a:srgbClr val="346296"/>
              </a:solidFill>
              <a:latin typeface="+mn-lt"/>
              <a:ea typeface="+mn-ea"/>
              <a:cs typeface="+mn-cs"/>
            </a:endParaRPr>
          </a:p>
        </p:txBody>
      </p:sp>
      <p:pic>
        <p:nvPicPr>
          <p:cNvPr id="9" name="Picture 8" descr="A person wearing glasses and a white shirt&#10;&#10;Description automatically generated">
            <a:extLst>
              <a:ext uri="{FF2B5EF4-FFF2-40B4-BE49-F238E27FC236}">
                <a16:creationId xmlns:a16="http://schemas.microsoft.com/office/drawing/2014/main" id="{928011DE-2AB2-B88B-F3FD-4F14495FE12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32" y="324852"/>
            <a:ext cx="3455425" cy="3666577"/>
          </a:xfrm>
          <a:prstGeom prst="rect">
            <a:avLst/>
          </a:prstGeom>
        </p:spPr>
      </p:pic>
      <p:sp>
        <p:nvSpPr>
          <p:cNvPr id="10" name="ZoneTexte 7">
            <a:extLst>
              <a:ext uri="{FF2B5EF4-FFF2-40B4-BE49-F238E27FC236}">
                <a16:creationId xmlns:a16="http://schemas.microsoft.com/office/drawing/2014/main" id="{F2688D1D-0599-82AB-5E13-E55CC4EA35E1}"/>
              </a:ext>
            </a:extLst>
          </p:cNvPr>
          <p:cNvSpPr txBox="1"/>
          <p:nvPr/>
        </p:nvSpPr>
        <p:spPr>
          <a:xfrm>
            <a:off x="398286" y="4128826"/>
            <a:ext cx="2760183" cy="923330"/>
          </a:xfrm>
          <a:prstGeom prst="rect">
            <a:avLst/>
          </a:prstGeom>
          <a:noFill/>
        </p:spPr>
        <p:txBody>
          <a:bodyPr wrap="square" lIns="91440" tIns="45720" rIns="91440" bIns="45720" rtlCol="0" anchor="t">
            <a:spAutoFit/>
          </a:bodyPr>
          <a:lstStyle/>
          <a:p>
            <a:pPr algn="ctr"/>
            <a:r>
              <a:rPr lang="fr-FR" b="1" i="1" dirty="0" err="1">
                <a:solidFill>
                  <a:srgbClr val="3B2B46"/>
                </a:solidFill>
              </a:rPr>
              <a:t>dah-vEEd</a:t>
            </a:r>
            <a:r>
              <a:rPr lang="fr-FR" b="1" i="1" dirty="0">
                <a:solidFill>
                  <a:srgbClr val="3B2B46"/>
                </a:solidFill>
              </a:rPr>
              <a:t> </a:t>
            </a:r>
            <a:r>
              <a:rPr lang="fr-FR" b="1" i="1" dirty="0" err="1">
                <a:solidFill>
                  <a:srgbClr val="3B2B46"/>
                </a:solidFill>
              </a:rPr>
              <a:t>Schass</a:t>
            </a:r>
            <a:endParaRPr lang="fr-FR" b="1" i="1" dirty="0">
              <a:solidFill>
                <a:srgbClr val="3B2B46"/>
              </a:solidFill>
            </a:endParaRPr>
          </a:p>
          <a:p>
            <a:pPr algn="ctr"/>
            <a:endParaRPr lang="fr-FR" b="1" i="1" dirty="0">
              <a:solidFill>
                <a:srgbClr val="3B2B46"/>
              </a:solidFill>
            </a:endParaRPr>
          </a:p>
          <a:p>
            <a:pPr algn="ctr"/>
            <a:r>
              <a:rPr lang="fr-FR" b="1" i="1" dirty="0">
                <a:solidFill>
                  <a:srgbClr val="3B2B46"/>
                </a:solidFill>
              </a:rPr>
              <a:t>He/</a:t>
            </a:r>
            <a:r>
              <a:rPr lang="fr-FR" b="1" i="1" dirty="0" err="1">
                <a:solidFill>
                  <a:srgbClr val="3B2B46"/>
                </a:solidFill>
              </a:rPr>
              <a:t>him</a:t>
            </a:r>
            <a:r>
              <a:rPr lang="fr-FR" b="1" i="1" dirty="0">
                <a:solidFill>
                  <a:srgbClr val="3B2B46"/>
                </a:solidFill>
              </a:rPr>
              <a:t>/</a:t>
            </a:r>
            <a:r>
              <a:rPr lang="fr-FR" b="1" i="1" dirty="0" err="1">
                <a:solidFill>
                  <a:srgbClr val="3B2B46"/>
                </a:solidFill>
              </a:rPr>
              <a:t>his</a:t>
            </a:r>
            <a:r>
              <a:rPr lang="fr-FR" b="1" i="1" dirty="0">
                <a:solidFill>
                  <a:srgbClr val="3B2B46"/>
                </a:solidFill>
              </a:rPr>
              <a:t>/</a:t>
            </a:r>
            <a:r>
              <a:rPr lang="fr-FR" b="1" i="1" dirty="0" err="1">
                <a:solidFill>
                  <a:srgbClr val="3B2B46"/>
                </a:solidFill>
              </a:rPr>
              <a:t>Skills</a:t>
            </a:r>
            <a:endParaRPr lang="en-GB" b="1" i="1" dirty="0">
              <a:solidFill>
                <a:srgbClr val="3B2B46"/>
              </a:solidFill>
            </a:endParaRPr>
          </a:p>
        </p:txBody>
      </p:sp>
    </p:spTree>
    <p:extLst>
      <p:ext uri="{BB962C8B-B14F-4D97-AF65-F5344CB8AC3E}">
        <p14:creationId xmlns:p14="http://schemas.microsoft.com/office/powerpoint/2010/main" val="7510956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191E0F2-FE77-51ED-3F72-223B58926E74}"/>
              </a:ext>
            </a:extLst>
          </p:cNvPr>
          <p:cNvSpPr>
            <a:spLocks noGrp="1"/>
          </p:cNvSpPr>
          <p:nvPr>
            <p:ph type="title"/>
          </p:nvPr>
        </p:nvSpPr>
        <p:spPr/>
        <p:txBody>
          <a:bodyPr/>
          <a:lstStyle/>
          <a:p>
            <a:r>
              <a:rPr lang="en-US" dirty="0"/>
              <a:t>Different levels of Multi-*</a:t>
            </a:r>
          </a:p>
        </p:txBody>
      </p:sp>
      <p:sp>
        <p:nvSpPr>
          <p:cNvPr id="3" name="Espace réservé du contenu 2">
            <a:extLst>
              <a:ext uri="{FF2B5EF4-FFF2-40B4-BE49-F238E27FC236}">
                <a16:creationId xmlns:a16="http://schemas.microsoft.com/office/drawing/2014/main" id="{07D5023A-BA6F-B725-CF78-FD889E577EA6}"/>
              </a:ext>
            </a:extLst>
          </p:cNvPr>
          <p:cNvSpPr>
            <a:spLocks noGrp="1"/>
          </p:cNvSpPr>
          <p:nvPr>
            <p:ph idx="1"/>
          </p:nvPr>
        </p:nvSpPr>
        <p:spPr/>
        <p:txBody>
          <a:bodyPr/>
          <a:lstStyle/>
          <a:p>
            <a:r>
              <a:rPr lang="en-US" dirty="0"/>
              <a:t>Single subscription, multiple resource groups</a:t>
            </a:r>
          </a:p>
          <a:p>
            <a:r>
              <a:rPr lang="en-US" dirty="0"/>
              <a:t>Multiple subscriptions but single tenant</a:t>
            </a:r>
          </a:p>
          <a:p>
            <a:r>
              <a:rPr lang="en-US" dirty="0"/>
              <a:t>Multiple subscriptions multiple tenants</a:t>
            </a:r>
          </a:p>
        </p:txBody>
      </p:sp>
    </p:spTree>
    <p:extLst>
      <p:ext uri="{BB962C8B-B14F-4D97-AF65-F5344CB8AC3E}">
        <p14:creationId xmlns:p14="http://schemas.microsoft.com/office/powerpoint/2010/main" val="11013615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FF9238-BA15-4C35-45B1-6C2DFE05A36E}"/>
              </a:ext>
            </a:extLst>
          </p:cNvPr>
          <p:cNvSpPr>
            <a:spLocks noGrp="1"/>
          </p:cNvSpPr>
          <p:nvPr>
            <p:ph type="title"/>
          </p:nvPr>
        </p:nvSpPr>
        <p:spPr/>
        <p:txBody>
          <a:bodyPr/>
          <a:lstStyle/>
          <a:p>
            <a:r>
              <a:rPr lang="en-US" dirty="0"/>
              <a:t>What can we do?</a:t>
            </a:r>
          </a:p>
        </p:txBody>
      </p:sp>
      <p:sp>
        <p:nvSpPr>
          <p:cNvPr id="3" name="Content Placeholder 2">
            <a:extLst>
              <a:ext uri="{FF2B5EF4-FFF2-40B4-BE49-F238E27FC236}">
                <a16:creationId xmlns:a16="http://schemas.microsoft.com/office/drawing/2014/main" id="{62AB7FB6-239C-1352-4353-6BA743C6E959}"/>
              </a:ext>
            </a:extLst>
          </p:cNvPr>
          <p:cNvSpPr>
            <a:spLocks noGrp="1"/>
          </p:cNvSpPr>
          <p:nvPr>
            <p:ph idx="1"/>
          </p:nvPr>
        </p:nvSpPr>
        <p:spPr/>
        <p:txBody>
          <a:bodyPr/>
          <a:lstStyle/>
          <a:p>
            <a:r>
              <a:rPr lang="en-US" dirty="0"/>
              <a:t>Customize the PowerShell profile</a:t>
            </a:r>
          </a:p>
          <a:p>
            <a:r>
              <a:rPr lang="en-US" dirty="0"/>
              <a:t>Customize the Windows Terminal profile</a:t>
            </a:r>
          </a:p>
          <a:p>
            <a:r>
              <a:rPr lang="en-US" dirty="0"/>
              <a:t>Customize the prompt with oh-my-posh</a:t>
            </a:r>
          </a:p>
          <a:p>
            <a:r>
              <a:rPr lang="en-US" dirty="0"/>
              <a:t>Customize oh-my-posh</a:t>
            </a:r>
          </a:p>
          <a:p>
            <a:r>
              <a:rPr lang="en-US" dirty="0"/>
              <a:t>Create always visible visual guardrails</a:t>
            </a:r>
          </a:p>
          <a:p>
            <a:r>
              <a:rPr lang="en-US" dirty="0"/>
              <a:t>Prevent Context sharing / reuse between sessions</a:t>
            </a:r>
          </a:p>
        </p:txBody>
      </p:sp>
    </p:spTree>
    <p:extLst>
      <p:ext uri="{BB962C8B-B14F-4D97-AF65-F5344CB8AC3E}">
        <p14:creationId xmlns:p14="http://schemas.microsoft.com/office/powerpoint/2010/main" val="13819361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B167248-C99C-E892-89E1-4CBB81F02F90}"/>
              </a:ext>
            </a:extLst>
          </p:cNvPr>
          <p:cNvSpPr>
            <a:spLocks noGrp="1"/>
          </p:cNvSpPr>
          <p:nvPr>
            <p:ph type="title"/>
          </p:nvPr>
        </p:nvSpPr>
        <p:spPr>
          <a:xfrm>
            <a:off x="831850" y="529389"/>
            <a:ext cx="10515600" cy="1004637"/>
          </a:xfrm>
        </p:spPr>
        <p:txBody>
          <a:bodyPr/>
          <a:lstStyle/>
          <a:p>
            <a:r>
              <a:rPr lang="en-GB"/>
              <a:t>Demos</a:t>
            </a:r>
          </a:p>
        </p:txBody>
      </p:sp>
      <p:sp>
        <p:nvSpPr>
          <p:cNvPr id="5" name="Text Placeholder 4">
            <a:extLst>
              <a:ext uri="{FF2B5EF4-FFF2-40B4-BE49-F238E27FC236}">
                <a16:creationId xmlns:a16="http://schemas.microsoft.com/office/drawing/2014/main" id="{2CACAFC7-78CB-98F9-FEF3-D3E8C9FF6E6F}"/>
              </a:ext>
            </a:extLst>
          </p:cNvPr>
          <p:cNvSpPr>
            <a:spLocks noGrp="1"/>
          </p:cNvSpPr>
          <p:nvPr>
            <p:ph type="body" idx="1"/>
          </p:nvPr>
        </p:nvSpPr>
        <p:spPr>
          <a:xfrm>
            <a:off x="831850" y="1653758"/>
            <a:ext cx="10515600" cy="1500187"/>
          </a:xfrm>
        </p:spPr>
        <p:txBody>
          <a:bodyPr/>
          <a:lstStyle/>
          <a:p>
            <a:r>
              <a:rPr lang="en-GB"/>
              <a:t>We love Demos!</a:t>
            </a:r>
          </a:p>
        </p:txBody>
      </p:sp>
      <p:pic>
        <p:nvPicPr>
          <p:cNvPr id="9" name="Picture 9">
            <a:extLst>
              <a:ext uri="{FF2B5EF4-FFF2-40B4-BE49-F238E27FC236}">
                <a16:creationId xmlns:a16="http://schemas.microsoft.com/office/drawing/2014/main" id="{776AC288-703A-8014-23CA-E040CDD7E976}"/>
              </a:ext>
            </a:extLst>
          </p:cNvPr>
          <p:cNvPicPr>
            <a:picLocks noChangeAspect="1"/>
          </p:cNvPicPr>
          <p:nvPr/>
        </p:nvPicPr>
        <p:blipFill>
          <a:blip r:embed="rId2"/>
          <a:stretch>
            <a:fillRect/>
          </a:stretch>
        </p:blipFill>
        <p:spPr>
          <a:xfrm>
            <a:off x="3404191" y="615392"/>
            <a:ext cx="6127897" cy="506014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3172594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ACD9F82-3DCF-B922-CA7B-4F7961486996}"/>
              </a:ext>
            </a:extLst>
          </p:cNvPr>
          <p:cNvSpPr>
            <a:spLocks noGrp="1"/>
          </p:cNvSpPr>
          <p:nvPr>
            <p:ph type="title"/>
          </p:nvPr>
        </p:nvSpPr>
        <p:spPr/>
        <p:txBody>
          <a:bodyPr/>
          <a:lstStyle/>
          <a:p>
            <a:r>
              <a:rPr lang="en-US" dirty="0"/>
              <a:t>Resources</a:t>
            </a:r>
          </a:p>
        </p:txBody>
      </p:sp>
      <p:sp>
        <p:nvSpPr>
          <p:cNvPr id="5" name="Content Placeholder 4">
            <a:extLst>
              <a:ext uri="{FF2B5EF4-FFF2-40B4-BE49-F238E27FC236}">
                <a16:creationId xmlns:a16="http://schemas.microsoft.com/office/drawing/2014/main" id="{62703D36-CA11-9F1E-B5F5-811D4AB98B9B}"/>
              </a:ext>
            </a:extLst>
          </p:cNvPr>
          <p:cNvSpPr>
            <a:spLocks noGrp="1"/>
          </p:cNvSpPr>
          <p:nvPr>
            <p:ph idx="1"/>
          </p:nvPr>
        </p:nvSpPr>
        <p:spPr/>
        <p:txBody>
          <a:bodyPr/>
          <a:lstStyle/>
          <a:p>
            <a:r>
              <a:rPr lang="en-US" dirty="0" err="1"/>
              <a:t>Ohmyposh</a:t>
            </a:r>
            <a:r>
              <a:rPr lang="en-US" dirty="0"/>
              <a:t> – Theme (coming soon)</a:t>
            </a:r>
          </a:p>
          <a:p>
            <a:r>
              <a:rPr lang="en-US" dirty="0"/>
              <a:t>PowerShell sample (github.com/</a:t>
            </a:r>
            <a:r>
              <a:rPr lang="en-US" dirty="0" err="1"/>
              <a:t>psconfeu</a:t>
            </a:r>
            <a:r>
              <a:rPr lang="en-US"/>
              <a:t>/2024)</a:t>
            </a:r>
          </a:p>
          <a:p>
            <a:endParaRPr lang="en-US" dirty="0"/>
          </a:p>
        </p:txBody>
      </p:sp>
    </p:spTree>
    <p:extLst>
      <p:ext uri="{BB962C8B-B14F-4D97-AF65-F5344CB8AC3E}">
        <p14:creationId xmlns:p14="http://schemas.microsoft.com/office/powerpoint/2010/main" val="22368338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3">
            <a:extLst>
              <a:ext uri="{FF2B5EF4-FFF2-40B4-BE49-F238E27FC236}">
                <a16:creationId xmlns:a16="http://schemas.microsoft.com/office/drawing/2014/main" id="{063F7B61-5334-421F-9456-A905D333F4B3}"/>
              </a:ext>
            </a:extLst>
          </p:cNvPr>
          <p:cNvSpPr txBox="1">
            <a:spLocks/>
          </p:cNvSpPr>
          <p:nvPr/>
        </p:nvSpPr>
        <p:spPr>
          <a:xfrm>
            <a:off x="831850" y="529389"/>
            <a:ext cx="10515600" cy="100463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b="1" kern="1200">
                <a:solidFill>
                  <a:srgbClr val="3B2B46"/>
                </a:solidFill>
                <a:latin typeface="+mj-lt"/>
                <a:ea typeface="+mj-ea"/>
                <a:cs typeface="+mj-cs"/>
              </a:defRPr>
            </a:lvl1pPr>
          </a:lstStyle>
          <a:p>
            <a:r>
              <a:rPr lang="en-GB"/>
              <a:t>Q&amp;A</a:t>
            </a:r>
          </a:p>
        </p:txBody>
      </p:sp>
      <p:sp>
        <p:nvSpPr>
          <p:cNvPr id="10" name="Text Placeholder 4">
            <a:extLst>
              <a:ext uri="{FF2B5EF4-FFF2-40B4-BE49-F238E27FC236}">
                <a16:creationId xmlns:a16="http://schemas.microsoft.com/office/drawing/2014/main" id="{E7911686-C4FE-022C-2490-99F4F5BFDF39}"/>
              </a:ext>
            </a:extLst>
          </p:cNvPr>
          <p:cNvSpPr txBox="1">
            <a:spLocks/>
          </p:cNvSpPr>
          <p:nvPr/>
        </p:nvSpPr>
        <p:spPr>
          <a:xfrm>
            <a:off x="831850" y="1653758"/>
            <a:ext cx="10515600" cy="1500187"/>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en-GB"/>
              <a:t>15 minutes</a:t>
            </a:r>
          </a:p>
        </p:txBody>
      </p:sp>
      <p:pic>
        <p:nvPicPr>
          <p:cNvPr id="2" name="Picture 2">
            <a:extLst>
              <a:ext uri="{FF2B5EF4-FFF2-40B4-BE49-F238E27FC236}">
                <a16:creationId xmlns:a16="http://schemas.microsoft.com/office/drawing/2014/main" id="{04697E65-3DA9-6EF3-472C-734FB98C3839}"/>
              </a:ext>
            </a:extLst>
          </p:cNvPr>
          <p:cNvPicPr>
            <a:picLocks noChangeAspect="1"/>
          </p:cNvPicPr>
          <p:nvPr/>
        </p:nvPicPr>
        <p:blipFill>
          <a:blip r:embed="rId2"/>
          <a:stretch>
            <a:fillRect/>
          </a:stretch>
        </p:blipFill>
        <p:spPr>
          <a:xfrm>
            <a:off x="2731477" y="1770873"/>
            <a:ext cx="6729046" cy="359174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4348428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us-titre 2">
            <a:extLst>
              <a:ext uri="{FF2B5EF4-FFF2-40B4-BE49-F238E27FC236}">
                <a16:creationId xmlns:a16="http://schemas.microsoft.com/office/drawing/2014/main" id="{512BD2B3-5213-AE89-B245-3E2067844782}"/>
              </a:ext>
            </a:extLst>
          </p:cNvPr>
          <p:cNvSpPr txBox="1">
            <a:spLocks/>
          </p:cNvSpPr>
          <p:nvPr/>
        </p:nvSpPr>
        <p:spPr>
          <a:xfrm>
            <a:off x="1524000" y="4271395"/>
            <a:ext cx="9144000" cy="631759"/>
          </a:xfrm>
          <a:prstGeom prst="rect">
            <a:avLst/>
          </a:prstGeom>
        </p:spPr>
        <p:txBody>
          <a:bodyPr>
            <a:normAutofit fontScale="92500" lnSpcReduction="10000"/>
          </a:bodyPr>
          <a:lstStyle>
            <a:lvl1pPr marL="0" indent="0" algn="ctr" defTabSz="914400" rtl="0" eaLnBrk="1" latinLnBrk="0" hangingPunct="1">
              <a:lnSpc>
                <a:spcPct val="90000"/>
              </a:lnSpc>
              <a:spcBef>
                <a:spcPts val="1000"/>
              </a:spcBef>
              <a:buFont typeface="Arial" panose="020B0604020202020204" pitchFamily="34" charset="0"/>
              <a:buNone/>
              <a:defRPr sz="4400" kern="1200">
                <a:solidFill>
                  <a:srgbClr val="3B2B46"/>
                </a:solidFill>
                <a:latin typeface="+mj-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b="1" i="1" dirty="0">
                <a:latin typeface="Segoe UI" panose="020B0502040204020203" pitchFamily="34" charset="0"/>
                <a:cs typeface="Segoe UI" panose="020B0502040204020203" pitchFamily="34" charset="0"/>
              </a:rPr>
              <a:t>David Sass</a:t>
            </a:r>
            <a:endParaRPr lang="en-GB" b="1" i="1" dirty="0">
              <a:latin typeface="Segoe UI" panose="020B0502040204020203" pitchFamily="34" charset="0"/>
              <a:cs typeface="Segoe UI" panose="020B0502040204020203" pitchFamily="34" charset="0"/>
            </a:endParaRPr>
          </a:p>
        </p:txBody>
      </p:sp>
      <p:cxnSp>
        <p:nvCxnSpPr>
          <p:cNvPr id="4" name="Connecteur droit 5">
            <a:extLst>
              <a:ext uri="{FF2B5EF4-FFF2-40B4-BE49-F238E27FC236}">
                <a16:creationId xmlns:a16="http://schemas.microsoft.com/office/drawing/2014/main" id="{E9631884-5100-1BA8-2365-47609B2977D7}"/>
              </a:ext>
            </a:extLst>
          </p:cNvPr>
          <p:cNvCxnSpPr/>
          <p:nvPr/>
        </p:nvCxnSpPr>
        <p:spPr>
          <a:xfrm>
            <a:off x="3867150" y="4089400"/>
            <a:ext cx="4508500" cy="0"/>
          </a:xfrm>
          <a:prstGeom prst="line">
            <a:avLst/>
          </a:prstGeom>
          <a:ln>
            <a:solidFill>
              <a:srgbClr val="3B2B46"/>
            </a:solidFill>
          </a:ln>
        </p:spPr>
        <p:style>
          <a:lnRef idx="1">
            <a:schemeClr val="accent1"/>
          </a:lnRef>
          <a:fillRef idx="0">
            <a:schemeClr val="accent1"/>
          </a:fillRef>
          <a:effectRef idx="0">
            <a:schemeClr val="accent1"/>
          </a:effectRef>
          <a:fontRef idx="minor">
            <a:schemeClr val="tx1"/>
          </a:fontRef>
        </p:style>
      </p:cxnSp>
      <p:sp>
        <p:nvSpPr>
          <p:cNvPr id="5" name="Titel 4">
            <a:extLst>
              <a:ext uri="{FF2B5EF4-FFF2-40B4-BE49-F238E27FC236}">
                <a16:creationId xmlns:a16="http://schemas.microsoft.com/office/drawing/2014/main" id="{EC34FE26-AFCF-2A09-DB2E-84FFA4D454A5}"/>
              </a:ext>
            </a:extLst>
          </p:cNvPr>
          <p:cNvSpPr>
            <a:spLocks noGrp="1"/>
          </p:cNvSpPr>
          <p:nvPr>
            <p:ph type="title" idx="4294967295"/>
          </p:nvPr>
        </p:nvSpPr>
        <p:spPr>
          <a:xfrm>
            <a:off x="863600" y="2672840"/>
            <a:ext cx="10515600" cy="1325563"/>
          </a:xfrm>
          <a:prstGeom prst="rect">
            <a:avLst/>
          </a:prstGeom>
        </p:spPr>
        <p:txBody>
          <a:bodyPr anchor="b" anchorCtr="0"/>
          <a:lstStyle/>
          <a:p>
            <a:pPr algn="ctr"/>
            <a:r>
              <a:rPr lang="en-US" sz="6000" b="1" dirty="0">
                <a:solidFill>
                  <a:srgbClr val="346296"/>
                </a:solidFill>
                <a:latin typeface="Segoe UI Light" panose="020B0502040204020203" pitchFamily="34" charset="0"/>
                <a:cs typeface="Segoe UI Light" panose="020B0502040204020203" pitchFamily="34" charset="0"/>
              </a:rPr>
              <a:t>Next Up: Hitchhiker's Guide to Multitenant environments</a:t>
            </a:r>
          </a:p>
        </p:txBody>
      </p:sp>
    </p:spTree>
    <p:extLst>
      <p:ext uri="{BB962C8B-B14F-4D97-AF65-F5344CB8AC3E}">
        <p14:creationId xmlns:p14="http://schemas.microsoft.com/office/powerpoint/2010/main" val="33158865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re 1">
            <a:extLst>
              <a:ext uri="{FF2B5EF4-FFF2-40B4-BE49-F238E27FC236}">
                <a16:creationId xmlns:a16="http://schemas.microsoft.com/office/drawing/2014/main" id="{82643D59-896E-68AE-5BCA-3F8558F198EF}"/>
              </a:ext>
            </a:extLst>
          </p:cNvPr>
          <p:cNvSpPr txBox="1">
            <a:spLocks/>
          </p:cNvSpPr>
          <p:nvPr/>
        </p:nvSpPr>
        <p:spPr>
          <a:xfrm>
            <a:off x="838200" y="365125"/>
            <a:ext cx="973328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fr-FR"/>
              <a:t>3</a:t>
            </a:r>
            <a:endParaRPr lang="en-GB"/>
          </a:p>
        </p:txBody>
      </p:sp>
      <p:sp>
        <p:nvSpPr>
          <p:cNvPr id="11" name="Titel 10">
            <a:extLst>
              <a:ext uri="{FF2B5EF4-FFF2-40B4-BE49-F238E27FC236}">
                <a16:creationId xmlns:a16="http://schemas.microsoft.com/office/drawing/2014/main" id="{72D13131-79CF-8701-656B-BEFF02678053}"/>
              </a:ext>
            </a:extLst>
          </p:cNvPr>
          <p:cNvSpPr>
            <a:spLocks noGrp="1"/>
          </p:cNvSpPr>
          <p:nvPr>
            <p:ph type="title" idx="4294967295"/>
          </p:nvPr>
        </p:nvSpPr>
        <p:spPr>
          <a:xfrm>
            <a:off x="0" y="0"/>
            <a:ext cx="12192000" cy="6858000"/>
          </a:xfrm>
          <a:prstGeom prst="rect">
            <a:avLst/>
          </a:prstGeom>
        </p:spPr>
        <p:txBody>
          <a:bodyPr anchor="ctr" anchorCtr="0"/>
          <a:lstStyle/>
          <a:p>
            <a:pPr algn="ctr"/>
            <a:r>
              <a:rPr lang="en-US" sz="25000">
                <a:solidFill>
                  <a:schemeClr val="bg1"/>
                </a:solidFill>
                <a:latin typeface="Stencil" panose="040409050D0802020404" pitchFamily="82" charset="0"/>
              </a:rPr>
              <a:t>3</a:t>
            </a:r>
            <a:endParaRPr lang="en-DE" sz="25000">
              <a:solidFill>
                <a:schemeClr val="bg1"/>
              </a:solidFill>
              <a:latin typeface="Stencil" panose="040409050D0802020404" pitchFamily="82" charset="0"/>
            </a:endParaRPr>
          </a:p>
        </p:txBody>
      </p:sp>
    </p:spTree>
    <p:extLst>
      <p:ext uri="{BB962C8B-B14F-4D97-AF65-F5344CB8AC3E}">
        <p14:creationId xmlns:p14="http://schemas.microsoft.com/office/powerpoint/2010/main" val="2970004164"/>
      </p:ext>
    </p:extLst>
  </p:cSld>
  <p:clrMapOvr>
    <a:masterClrMapping/>
  </p:clrMapOvr>
  <p:transition spd="slow" advTm="1000">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el 10">
            <a:extLst>
              <a:ext uri="{FF2B5EF4-FFF2-40B4-BE49-F238E27FC236}">
                <a16:creationId xmlns:a16="http://schemas.microsoft.com/office/drawing/2014/main" id="{72D13131-79CF-8701-656B-BEFF02678053}"/>
              </a:ext>
            </a:extLst>
          </p:cNvPr>
          <p:cNvSpPr>
            <a:spLocks noGrp="1"/>
          </p:cNvSpPr>
          <p:nvPr>
            <p:ph type="title" idx="4294967295"/>
          </p:nvPr>
        </p:nvSpPr>
        <p:spPr>
          <a:xfrm>
            <a:off x="0" y="0"/>
            <a:ext cx="12192000" cy="6858000"/>
          </a:xfrm>
          <a:prstGeom prst="rect">
            <a:avLst/>
          </a:prstGeom>
        </p:spPr>
        <p:txBody>
          <a:bodyPr anchor="ctr" anchorCtr="0"/>
          <a:lstStyle/>
          <a:p>
            <a:pPr algn="ctr"/>
            <a:r>
              <a:rPr lang="en-US" sz="25000">
                <a:solidFill>
                  <a:schemeClr val="bg1"/>
                </a:solidFill>
                <a:latin typeface="Stencil" panose="040409050D0802020404" pitchFamily="82" charset="0"/>
              </a:rPr>
              <a:t>2</a:t>
            </a:r>
            <a:endParaRPr lang="en-DE" sz="25000">
              <a:solidFill>
                <a:schemeClr val="bg1"/>
              </a:solidFill>
              <a:latin typeface="Stencil" panose="040409050D0802020404" pitchFamily="82" charset="0"/>
            </a:endParaRPr>
          </a:p>
        </p:txBody>
      </p:sp>
    </p:spTree>
    <p:extLst>
      <p:ext uri="{BB962C8B-B14F-4D97-AF65-F5344CB8AC3E}">
        <p14:creationId xmlns:p14="http://schemas.microsoft.com/office/powerpoint/2010/main" val="986012733"/>
      </p:ext>
    </p:extLst>
  </p:cSld>
  <p:clrMapOvr>
    <a:masterClrMapping/>
  </p:clrMapOvr>
  <p:transition spd="slow" advTm="1000">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el 10">
            <a:extLst>
              <a:ext uri="{FF2B5EF4-FFF2-40B4-BE49-F238E27FC236}">
                <a16:creationId xmlns:a16="http://schemas.microsoft.com/office/drawing/2014/main" id="{72D13131-79CF-8701-656B-BEFF02678053}"/>
              </a:ext>
            </a:extLst>
          </p:cNvPr>
          <p:cNvSpPr>
            <a:spLocks noGrp="1"/>
          </p:cNvSpPr>
          <p:nvPr>
            <p:ph type="title" idx="4294967295"/>
          </p:nvPr>
        </p:nvSpPr>
        <p:spPr>
          <a:xfrm>
            <a:off x="0" y="0"/>
            <a:ext cx="12192000" cy="6858000"/>
          </a:xfrm>
          <a:prstGeom prst="rect">
            <a:avLst/>
          </a:prstGeom>
        </p:spPr>
        <p:txBody>
          <a:bodyPr anchor="ctr" anchorCtr="0"/>
          <a:lstStyle/>
          <a:p>
            <a:pPr algn="ctr"/>
            <a:r>
              <a:rPr lang="en-US" sz="25000">
                <a:latin typeface="Stencil" panose="040409050D0802020404" pitchFamily="82" charset="0"/>
              </a:rPr>
              <a:t>1</a:t>
            </a:r>
            <a:endParaRPr lang="en-DE" sz="25000">
              <a:latin typeface="Stencil" panose="040409050D0802020404" pitchFamily="82" charset="0"/>
            </a:endParaRPr>
          </a:p>
        </p:txBody>
      </p:sp>
    </p:spTree>
    <p:extLst>
      <p:ext uri="{BB962C8B-B14F-4D97-AF65-F5344CB8AC3E}">
        <p14:creationId xmlns:p14="http://schemas.microsoft.com/office/powerpoint/2010/main" val="73231530"/>
      </p:ext>
    </p:extLst>
  </p:cSld>
  <p:clrMapOvr>
    <a:masterClrMapping/>
  </p:clrMapOvr>
  <p:transition spd="slow" advTm="1000">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us-titre 2">
            <a:extLst>
              <a:ext uri="{FF2B5EF4-FFF2-40B4-BE49-F238E27FC236}">
                <a16:creationId xmlns:a16="http://schemas.microsoft.com/office/drawing/2014/main" id="{FB22B504-146E-1966-17CE-BB797BC6083D}"/>
              </a:ext>
            </a:extLst>
          </p:cNvPr>
          <p:cNvSpPr txBox="1">
            <a:spLocks/>
          </p:cNvSpPr>
          <p:nvPr/>
        </p:nvSpPr>
        <p:spPr>
          <a:xfrm>
            <a:off x="1524000" y="4271395"/>
            <a:ext cx="9144000" cy="631759"/>
          </a:xfrm>
          <a:prstGeom prst="rect">
            <a:avLst/>
          </a:prstGeom>
        </p:spPr>
        <p:txBody>
          <a:bodyPr>
            <a:normAutofit fontScale="92500" lnSpcReduction="10000"/>
          </a:bodyPr>
          <a:lstStyle>
            <a:lvl1pPr marL="0" indent="0" algn="ctr" defTabSz="914400" rtl="0" eaLnBrk="1" latinLnBrk="0" hangingPunct="1">
              <a:lnSpc>
                <a:spcPct val="90000"/>
              </a:lnSpc>
              <a:spcBef>
                <a:spcPts val="1000"/>
              </a:spcBef>
              <a:buFont typeface="Arial" panose="020B0604020202020204" pitchFamily="34" charset="0"/>
              <a:buNone/>
              <a:defRPr sz="4400" kern="1200">
                <a:solidFill>
                  <a:srgbClr val="3B2B46"/>
                </a:solidFill>
                <a:latin typeface="+mj-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fr-FR" b="1" i="1" dirty="0"/>
              <a:t>David Sass</a:t>
            </a:r>
            <a:endParaRPr lang="en-GB" b="1" i="1" dirty="0"/>
          </a:p>
        </p:txBody>
      </p:sp>
      <p:cxnSp>
        <p:nvCxnSpPr>
          <p:cNvPr id="6" name="Connecteur droit 5">
            <a:extLst>
              <a:ext uri="{FF2B5EF4-FFF2-40B4-BE49-F238E27FC236}">
                <a16:creationId xmlns:a16="http://schemas.microsoft.com/office/drawing/2014/main" id="{A169C0FB-08C4-E3EC-573C-91852880EBAA}"/>
              </a:ext>
            </a:extLst>
          </p:cNvPr>
          <p:cNvCxnSpPr/>
          <p:nvPr/>
        </p:nvCxnSpPr>
        <p:spPr>
          <a:xfrm>
            <a:off x="3867150" y="4089400"/>
            <a:ext cx="4508500" cy="0"/>
          </a:xfrm>
          <a:prstGeom prst="line">
            <a:avLst/>
          </a:prstGeom>
          <a:ln>
            <a:solidFill>
              <a:srgbClr val="3B2B46"/>
            </a:solidFill>
          </a:ln>
        </p:spPr>
        <p:style>
          <a:lnRef idx="1">
            <a:schemeClr val="accent1"/>
          </a:lnRef>
          <a:fillRef idx="0">
            <a:schemeClr val="accent1"/>
          </a:fillRef>
          <a:effectRef idx="0">
            <a:schemeClr val="accent1"/>
          </a:effectRef>
          <a:fontRef idx="minor">
            <a:schemeClr val="tx1"/>
          </a:fontRef>
        </p:style>
      </p:cxnSp>
      <p:sp>
        <p:nvSpPr>
          <p:cNvPr id="4" name="Titel 3">
            <a:extLst>
              <a:ext uri="{FF2B5EF4-FFF2-40B4-BE49-F238E27FC236}">
                <a16:creationId xmlns:a16="http://schemas.microsoft.com/office/drawing/2014/main" id="{0E2348EB-2258-5792-670F-322202E630B4}"/>
              </a:ext>
            </a:extLst>
          </p:cNvPr>
          <p:cNvSpPr>
            <a:spLocks noGrp="1"/>
          </p:cNvSpPr>
          <p:nvPr>
            <p:ph type="title" idx="4294967295"/>
          </p:nvPr>
        </p:nvSpPr>
        <p:spPr>
          <a:xfrm>
            <a:off x="838200" y="2666707"/>
            <a:ext cx="10515600" cy="1325563"/>
          </a:xfrm>
          <a:prstGeom prst="rect">
            <a:avLst/>
          </a:prstGeom>
        </p:spPr>
        <p:txBody>
          <a:bodyPr anchor="b" anchorCtr="0"/>
          <a:lstStyle/>
          <a:p>
            <a:pPr algn="ctr"/>
            <a:r>
              <a:rPr lang="en-US" sz="6000" b="1" dirty="0">
                <a:solidFill>
                  <a:srgbClr val="346296"/>
                </a:solidFill>
                <a:latin typeface="+mn-lt"/>
              </a:rPr>
              <a:t>Hitchhiker's Guide to Multitenant environments</a:t>
            </a:r>
            <a:endParaRPr lang="en-DE" sz="6000" b="1" dirty="0">
              <a:solidFill>
                <a:srgbClr val="346296"/>
              </a:solidFill>
              <a:latin typeface="+mn-lt"/>
            </a:endParaRPr>
          </a:p>
        </p:txBody>
      </p:sp>
    </p:spTree>
    <p:extLst>
      <p:ext uri="{BB962C8B-B14F-4D97-AF65-F5344CB8AC3E}">
        <p14:creationId xmlns:p14="http://schemas.microsoft.com/office/powerpoint/2010/main" val="21938168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Image 9" descr="Une image contenant texte, Police, logo, Graphique&#10;&#10;Description générée automatiquement">
            <a:extLst>
              <a:ext uri="{FF2B5EF4-FFF2-40B4-BE49-F238E27FC236}">
                <a16:creationId xmlns:a16="http://schemas.microsoft.com/office/drawing/2014/main" id="{0A5C8598-C2B4-AEF3-BCA6-18E8A9AE49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54266" y="2500447"/>
            <a:ext cx="9288075" cy="2302011"/>
          </a:xfrm>
          <a:prstGeom prst="rect">
            <a:avLst/>
          </a:prstGeom>
        </p:spPr>
      </p:pic>
      <p:sp>
        <p:nvSpPr>
          <p:cNvPr id="4" name="Titel 3">
            <a:extLst>
              <a:ext uri="{FF2B5EF4-FFF2-40B4-BE49-F238E27FC236}">
                <a16:creationId xmlns:a16="http://schemas.microsoft.com/office/drawing/2014/main" id="{D531CB4D-40EE-4CEA-4C1F-A86C158A8A50}"/>
              </a:ext>
            </a:extLst>
          </p:cNvPr>
          <p:cNvSpPr>
            <a:spLocks noGrp="1"/>
          </p:cNvSpPr>
          <p:nvPr>
            <p:ph type="title" idx="4294967295"/>
          </p:nvPr>
        </p:nvSpPr>
        <p:spPr>
          <a:xfrm>
            <a:off x="1009061" y="630961"/>
            <a:ext cx="9733280" cy="1325563"/>
          </a:xfrm>
        </p:spPr>
        <p:txBody>
          <a:bodyPr/>
          <a:lstStyle/>
          <a:p>
            <a:pPr rtl="0" eaLnBrk="1" latinLnBrk="0" hangingPunct="1"/>
            <a:r>
              <a:rPr lang="fr-FR" sz="4000" b="1" kern="1200">
                <a:solidFill>
                  <a:srgbClr val="346296"/>
                </a:solidFill>
                <a:effectLst/>
                <a:latin typeface="Calibri" panose="020F0502020204030204" pitchFamily="34" charset="0"/>
                <a:ea typeface="+mn-ea"/>
                <a:cs typeface="+mn-cs"/>
              </a:rPr>
              <a:t>Many thanks to our sponsors:</a:t>
            </a:r>
            <a:endParaRPr lang="en-DE"/>
          </a:p>
        </p:txBody>
      </p:sp>
    </p:spTree>
    <p:extLst>
      <p:ext uri="{BB962C8B-B14F-4D97-AF65-F5344CB8AC3E}">
        <p14:creationId xmlns:p14="http://schemas.microsoft.com/office/powerpoint/2010/main" val="39848357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23C875-B479-72AB-3115-B58EA6D60879}"/>
              </a:ext>
            </a:extLst>
          </p:cNvPr>
          <p:cNvSpPr>
            <a:spLocks noGrp="1"/>
          </p:cNvSpPr>
          <p:nvPr>
            <p:ph type="title"/>
          </p:nvPr>
        </p:nvSpPr>
        <p:spPr/>
        <p:txBody>
          <a:bodyPr/>
          <a:lstStyle/>
          <a:p>
            <a:r>
              <a:rPr lang="en-US" dirty="0"/>
              <a:t>The good old days</a:t>
            </a:r>
          </a:p>
        </p:txBody>
      </p:sp>
      <p:pic>
        <p:nvPicPr>
          <p:cNvPr id="1026" name="Picture 2" descr="enter image description here">
            <a:extLst>
              <a:ext uri="{FF2B5EF4-FFF2-40B4-BE49-F238E27FC236}">
                <a16:creationId xmlns:a16="http://schemas.microsoft.com/office/drawing/2014/main" id="{F7D53AC5-85AA-DF77-937E-3C8B20D145D2}"/>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398538" y="1690688"/>
            <a:ext cx="7620000" cy="423862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Enter image description here">
            <a:extLst>
              <a:ext uri="{FF2B5EF4-FFF2-40B4-BE49-F238E27FC236}">
                <a16:creationId xmlns:a16="http://schemas.microsoft.com/office/drawing/2014/main" id="{B202C9B0-A884-337A-3A51-C962E44D978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3462" y="1583901"/>
            <a:ext cx="4212441" cy="45391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577796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3A9E4DD-7A79-198E-ECF2-8388498ACC63}"/>
              </a:ext>
            </a:extLst>
          </p:cNvPr>
          <p:cNvSpPr>
            <a:spLocks noGrp="1"/>
          </p:cNvSpPr>
          <p:nvPr>
            <p:ph type="title"/>
          </p:nvPr>
        </p:nvSpPr>
        <p:spPr/>
        <p:txBody>
          <a:bodyPr/>
          <a:lstStyle/>
          <a:p>
            <a:r>
              <a:rPr lang="en-US" dirty="0"/>
              <a:t>Multitenant chaos</a:t>
            </a:r>
          </a:p>
        </p:txBody>
      </p:sp>
      <p:pic>
        <p:nvPicPr>
          <p:cNvPr id="6" name="Content Placeholder 5">
            <a:extLst>
              <a:ext uri="{FF2B5EF4-FFF2-40B4-BE49-F238E27FC236}">
                <a16:creationId xmlns:a16="http://schemas.microsoft.com/office/drawing/2014/main" id="{68E8AF6F-645B-EC8F-5924-85CF9B013C56}"/>
              </a:ext>
            </a:extLst>
          </p:cNvPr>
          <p:cNvPicPr>
            <a:picLocks noGrp="1" noChangeAspect="1"/>
          </p:cNvPicPr>
          <p:nvPr>
            <p:ph idx="1"/>
          </p:nvPr>
        </p:nvPicPr>
        <p:blipFill>
          <a:blip r:embed="rId2"/>
          <a:stretch>
            <a:fillRect/>
          </a:stretch>
        </p:blipFill>
        <p:spPr>
          <a:xfrm>
            <a:off x="3762049" y="1872159"/>
            <a:ext cx="4667901" cy="4258269"/>
          </a:xfrm>
        </p:spPr>
      </p:pic>
    </p:spTree>
    <p:extLst>
      <p:ext uri="{BB962C8B-B14F-4D97-AF65-F5344CB8AC3E}">
        <p14:creationId xmlns:p14="http://schemas.microsoft.com/office/powerpoint/2010/main" val="4082721866"/>
      </p:ext>
    </p:extLst>
  </p:cSld>
  <p:clrMapOvr>
    <a:masterClrMapping/>
  </p:clrMapOvr>
</p:sld>
</file>

<file path=ppt/theme/theme1.xml><?xml version="1.0" encoding="utf-8"?>
<a:theme xmlns:a="http://schemas.openxmlformats.org/drawingml/2006/main" name="Titl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Blank">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Speaker's slid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Content">
  <a:themeElements>
    <a:clrScheme name="PSConfEU">
      <a:dk1>
        <a:sysClr val="windowText" lastClr="000000"/>
      </a:dk1>
      <a:lt1>
        <a:sysClr val="window" lastClr="FFFFFF"/>
      </a:lt1>
      <a:dk2>
        <a:srgbClr val="44546A"/>
      </a:dk2>
      <a:lt2>
        <a:srgbClr val="E7E6E6"/>
      </a:lt2>
      <a:accent1>
        <a:srgbClr val="326198"/>
      </a:accent1>
      <a:accent2>
        <a:srgbClr val="ED7D31"/>
      </a:accent2>
      <a:accent3>
        <a:srgbClr val="A5A5A5"/>
      </a:accent3>
      <a:accent4>
        <a:srgbClr val="FFC000"/>
      </a:accent4>
      <a:accent5>
        <a:srgbClr val="5B9BD5"/>
      </a:accent5>
      <a:accent6>
        <a:srgbClr val="70AD47"/>
      </a:accent6>
      <a:hlink>
        <a:srgbClr val="0563C1"/>
      </a:hlink>
      <a:folHlink>
        <a:srgbClr val="0563C1"/>
      </a:folHlink>
    </a:clrScheme>
    <a:fontScheme name="PSConfEU2022">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65209AEF8DBB7418260C2A216A09DE4" ma:contentTypeVersion="13" ma:contentTypeDescription="Crée un document." ma:contentTypeScope="" ma:versionID="aacbea182e442c081ba3c266ed8afaf1">
  <xsd:schema xmlns:xsd="http://www.w3.org/2001/XMLSchema" xmlns:xs="http://www.w3.org/2001/XMLSchema" xmlns:p="http://schemas.microsoft.com/office/2006/metadata/properties" xmlns:ns2="2347cc20-e10c-452d-848a-c18e83138525" xmlns:ns3="85c0ce47-fe9c-4809-bf88-519c39a738e6" targetNamespace="http://schemas.microsoft.com/office/2006/metadata/properties" ma:root="true" ma:fieldsID="fe2d8c2794f7059c45f035c586269f9a" ns2:_="" ns3:_="">
    <xsd:import namespace="2347cc20-e10c-452d-848a-c18e83138525"/>
    <xsd:import namespace="85c0ce47-fe9c-4809-bf88-519c39a738e6"/>
    <xsd:element name="properties">
      <xsd:complexType>
        <xsd:sequence>
          <xsd:element name="documentManagement">
            <xsd:complexType>
              <xsd:all>
                <xsd:element ref="ns2:lcf76f155ced4ddcb4097134ff3c332f" minOccurs="0"/>
                <xsd:element ref="ns3:TaxCatchAll" minOccurs="0"/>
                <xsd:element ref="ns2:MediaServiceMetadata" minOccurs="0"/>
                <xsd:element ref="ns2:MediaServiceFastMetadata" minOccurs="0"/>
                <xsd:element ref="ns2:MediaServiceDateTaken" minOccurs="0"/>
                <xsd:element ref="ns2:MediaServiceObjectDetectorVersions" minOccurs="0"/>
                <xsd:element ref="ns2:MediaServiceOCR" minOccurs="0"/>
                <xsd:element ref="ns2:MediaServiceGenerationTime" minOccurs="0"/>
                <xsd:element ref="ns2:MediaServiceEventHashCode" minOccurs="0"/>
                <xsd:element ref="ns2:MediaServiceLocation" minOccurs="0"/>
                <xsd:element ref="ns2:MediaLengthInSecond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347cc20-e10c-452d-848a-c18e83138525" elementFormDefault="qualified">
    <xsd:import namespace="http://schemas.microsoft.com/office/2006/documentManagement/types"/>
    <xsd:import namespace="http://schemas.microsoft.com/office/infopath/2007/PartnerControls"/>
    <xsd:element name="lcf76f155ced4ddcb4097134ff3c332f" ma:index="9" nillable="true" ma:taxonomy="true" ma:internalName="lcf76f155ced4ddcb4097134ff3c332f" ma:taxonomyFieldName="MediaServiceImageTags" ma:displayName="Balises d’images" ma:readOnly="false" ma:fieldId="{5cf76f15-5ced-4ddc-b409-7134ff3c332f}" ma:taxonomyMulti="true" ma:sspId="bd613703-4b30-4a23-b3bf-9e58a81c4af7" ma:termSetId="09814cd3-568e-fe90-9814-8d621ff8fb84" ma:anchorId="fba54fb3-c3e1-fe81-a776-ca4b69148c4d" ma:open="true" ma:isKeyword="false">
      <xsd:complexType>
        <xsd:sequence>
          <xsd:element ref="pc:Terms" minOccurs="0" maxOccurs="1"/>
        </xsd:sequence>
      </xsd:complexType>
    </xsd:element>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DateTaken" ma:index="13" nillable="true" ma:displayName="MediaServiceDateTaken" ma:hidden="true" ma:indexed="true" ma:internalName="MediaServiceDateTaken" ma:readOnly="true">
      <xsd:simpleType>
        <xsd:restriction base="dms:Text"/>
      </xsd:simpleType>
    </xsd:element>
    <xsd:element name="MediaServiceObjectDetectorVersions" ma:index="14" nillable="true" ma:displayName="MediaServiceObjectDetectorVersions" ma:hidden="true" ma:indexed="true" ma:internalName="MediaServiceObjectDetectorVersion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Location" ma:index="18" nillable="true" ma:displayName="Location" ma:indexed="true" ma:internalName="MediaServiceLocation" ma:readOnly="true">
      <xsd:simpleType>
        <xsd:restriction base="dms:Text"/>
      </xsd:simpleType>
    </xsd:element>
    <xsd:element name="MediaLengthInSeconds" ma:index="19" nillable="true" ma:displayName="MediaLengthInSeconds" ma:hidden="true" ma:internalName="MediaLengthInSeconds" ma:readOnly="true">
      <xsd:simpleType>
        <xsd:restriction base="dms:Unknown"/>
      </xsd:simpleType>
    </xsd:element>
    <xsd:element name="MediaServiceSearchProperties" ma:index="20"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85c0ce47-fe9c-4809-bf88-519c39a738e6" elementFormDefault="qualified">
    <xsd:import namespace="http://schemas.microsoft.com/office/2006/documentManagement/types"/>
    <xsd:import namespace="http://schemas.microsoft.com/office/infopath/2007/PartnerControls"/>
    <xsd:element name="TaxCatchAll" ma:index="10" nillable="true" ma:displayName="Taxonomy Catch All Column" ma:hidden="true" ma:list="{b00c35df-3d68-4454-bcf4-f7f3572bf991}" ma:internalName="TaxCatchAll" ma:showField="CatchAllData" ma:web="85c0ce47-fe9c-4809-bf88-519c39a738e6">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2347cc20-e10c-452d-848a-c18e83138525">
      <Terms xmlns="http://schemas.microsoft.com/office/infopath/2007/PartnerControls"/>
    </lcf76f155ced4ddcb4097134ff3c332f>
    <TaxCatchAll xmlns="85c0ce47-fe9c-4809-bf88-519c39a738e6"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D49AF2C-D145-4497-874A-78CB3372346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347cc20-e10c-452d-848a-c18e83138525"/>
    <ds:schemaRef ds:uri="85c0ce47-fe9c-4809-bf88-519c39a73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A9C06E3-346E-408E-B352-32E922A070CE}">
  <ds:schemaRefs>
    <ds:schemaRef ds:uri="http://schemas.microsoft.com/office/2006/metadata/properties"/>
    <ds:schemaRef ds:uri="http://schemas.microsoft.com/office/infopath/2007/PartnerControls"/>
    <ds:schemaRef ds:uri="2347cc20-e10c-452d-848a-c18e83138525"/>
    <ds:schemaRef ds:uri="85c0ce47-fe9c-4809-bf88-519c39a738e6"/>
  </ds:schemaRefs>
</ds:datastoreItem>
</file>

<file path=customXml/itemProps3.xml><?xml version="1.0" encoding="utf-8"?>
<ds:datastoreItem xmlns:ds="http://schemas.openxmlformats.org/officeDocument/2006/customXml" ds:itemID="{57D9B22B-F436-4FE5-B6C0-65AB2260F59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0</TotalTime>
  <Words>856</Words>
  <Application>Microsoft Office PowerPoint</Application>
  <PresentationFormat>Widescreen</PresentationFormat>
  <Paragraphs>96</Paragraphs>
  <Slides>15</Slides>
  <Notes>5</Notes>
  <HiddenSlides>1</HiddenSlides>
  <MMClips>0</MMClips>
  <ScaleCrop>false</ScaleCrop>
  <HeadingPairs>
    <vt:vector size="6" baseType="variant">
      <vt:variant>
        <vt:lpstr>Fonts Used</vt:lpstr>
      </vt:variant>
      <vt:variant>
        <vt:i4>7</vt:i4>
      </vt:variant>
      <vt:variant>
        <vt:lpstr>Theme</vt:lpstr>
      </vt:variant>
      <vt:variant>
        <vt:i4>4</vt:i4>
      </vt:variant>
      <vt:variant>
        <vt:lpstr>Slide Titles</vt:lpstr>
      </vt:variant>
      <vt:variant>
        <vt:i4>15</vt:i4>
      </vt:variant>
    </vt:vector>
  </HeadingPairs>
  <TitlesOfParts>
    <vt:vector size="26" baseType="lpstr">
      <vt:lpstr>Aptos</vt:lpstr>
      <vt:lpstr>Arial</vt:lpstr>
      <vt:lpstr>Calibri</vt:lpstr>
      <vt:lpstr>Segoe UI</vt:lpstr>
      <vt:lpstr>Segoe UI Light</vt:lpstr>
      <vt:lpstr>Stencil</vt:lpstr>
      <vt:lpstr>Wingdings</vt:lpstr>
      <vt:lpstr>Title</vt:lpstr>
      <vt:lpstr>Blank</vt:lpstr>
      <vt:lpstr>Speaker's slide</vt:lpstr>
      <vt:lpstr>Content</vt:lpstr>
      <vt:lpstr>README</vt:lpstr>
      <vt:lpstr>Next Up: Hitchhiker's Guide to Multitenant environments</vt:lpstr>
      <vt:lpstr>3</vt:lpstr>
      <vt:lpstr>2</vt:lpstr>
      <vt:lpstr>1</vt:lpstr>
      <vt:lpstr>Hitchhiker's Guide to Multitenant environments</vt:lpstr>
      <vt:lpstr>Many thanks to our sponsors:</vt:lpstr>
      <vt:lpstr>The good old days</vt:lpstr>
      <vt:lpstr>Multitenant chaos</vt:lpstr>
      <vt:lpstr>David Sass</vt:lpstr>
      <vt:lpstr>Different levels of Multi-*</vt:lpstr>
      <vt:lpstr>What can we do?</vt:lpstr>
      <vt:lpstr>Demos</vt:lpstr>
      <vt:lpstr>Resources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2024-03-26T13:08:23Z</dcterms:created>
  <dcterms:modified xsi:type="dcterms:W3CDTF">2024-06-26T12:38:28Z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0x010100465209AEF8DBB7418260C2A216A09DE4</vt:lpwstr>
  </property>
</Properties>
</file>

<file path=docProps/thumbnail.jpeg>
</file>